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4490" r:id="rId2"/>
    <p:sldMasterId id="2147484506" r:id="rId3"/>
    <p:sldMasterId id="2147484522" r:id="rId4"/>
    <p:sldMasterId id="2147484538" r:id="rId5"/>
    <p:sldMasterId id="2147484554" r:id="rId6"/>
    <p:sldMasterId id="2147484586" r:id="rId7"/>
  </p:sldMasterIdLst>
  <p:notesMasterIdLst>
    <p:notesMasterId r:id="rId83"/>
  </p:notesMasterIdLst>
  <p:sldIdLst>
    <p:sldId id="257" r:id="rId8"/>
    <p:sldId id="258" r:id="rId9"/>
    <p:sldId id="374" r:id="rId10"/>
    <p:sldId id="259" r:id="rId11"/>
    <p:sldId id="375" r:id="rId12"/>
    <p:sldId id="376" r:id="rId13"/>
    <p:sldId id="288" r:id="rId14"/>
    <p:sldId id="289" r:id="rId15"/>
    <p:sldId id="290" r:id="rId16"/>
    <p:sldId id="291" r:id="rId17"/>
    <p:sldId id="260" r:id="rId18"/>
    <p:sldId id="261" r:id="rId19"/>
    <p:sldId id="263" r:id="rId20"/>
    <p:sldId id="331" r:id="rId21"/>
    <p:sldId id="264" r:id="rId22"/>
    <p:sldId id="334" r:id="rId23"/>
    <p:sldId id="360" r:id="rId24"/>
    <p:sldId id="266" r:id="rId25"/>
    <p:sldId id="271" r:id="rId26"/>
    <p:sldId id="296" r:id="rId27"/>
    <p:sldId id="356" r:id="rId28"/>
    <p:sldId id="304" r:id="rId29"/>
    <p:sldId id="329" r:id="rId30"/>
    <p:sldId id="380" r:id="rId31"/>
    <p:sldId id="381" r:id="rId32"/>
    <p:sldId id="417" r:id="rId33"/>
    <p:sldId id="418" r:id="rId34"/>
    <p:sldId id="373" r:id="rId35"/>
    <p:sldId id="262" r:id="rId36"/>
    <p:sldId id="305" r:id="rId37"/>
    <p:sldId id="324" r:id="rId38"/>
    <p:sldId id="267" r:id="rId39"/>
    <p:sldId id="389" r:id="rId40"/>
    <p:sldId id="390" r:id="rId41"/>
    <p:sldId id="395" r:id="rId42"/>
    <p:sldId id="391" r:id="rId43"/>
    <p:sldId id="392" r:id="rId44"/>
    <p:sldId id="393" r:id="rId45"/>
    <p:sldId id="307" r:id="rId46"/>
    <p:sldId id="278" r:id="rId47"/>
    <p:sldId id="293" r:id="rId48"/>
    <p:sldId id="283" r:id="rId49"/>
    <p:sldId id="284" r:id="rId50"/>
    <p:sldId id="280" r:id="rId51"/>
    <p:sldId id="387" r:id="rId52"/>
    <p:sldId id="388" r:id="rId53"/>
    <p:sldId id="349" r:id="rId54"/>
    <p:sldId id="378" r:id="rId55"/>
    <p:sldId id="379" r:id="rId56"/>
    <p:sldId id="370" r:id="rId57"/>
    <p:sldId id="377" r:id="rId58"/>
    <p:sldId id="398" r:id="rId59"/>
    <p:sldId id="399" r:id="rId60"/>
    <p:sldId id="386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09" r:id="rId71"/>
    <p:sldId id="410" r:id="rId72"/>
    <p:sldId id="411" r:id="rId73"/>
    <p:sldId id="412" r:id="rId74"/>
    <p:sldId id="413" r:id="rId75"/>
    <p:sldId id="414" r:id="rId76"/>
    <p:sldId id="415" r:id="rId77"/>
    <p:sldId id="416" r:id="rId78"/>
    <p:sldId id="396" r:id="rId79"/>
    <p:sldId id="397" r:id="rId80"/>
    <p:sldId id="357" r:id="rId81"/>
    <p:sldId id="295" r:id="rId82"/>
  </p:sldIdLst>
  <p:sldSz cx="9144000" cy="6858000" type="screen4x3"/>
  <p:notesSz cx="6797675" cy="9928225"/>
  <p:defaultTextStyle>
    <a:defPPr>
      <a:defRPr lang="ru-RU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800000"/>
    <a:srgbClr val="FFFFCC"/>
    <a:srgbClr val="00FF00"/>
    <a:srgbClr val="FFFF00"/>
    <a:srgbClr val="F505B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3" autoAdjust="0"/>
    <p:restoredTop sz="99361" autoAdjust="0"/>
  </p:normalViewPr>
  <p:slideViewPr>
    <p:cSldViewPr snapToObjects="1">
      <p:cViewPr>
        <p:scale>
          <a:sx n="75" d="100"/>
          <a:sy n="75" d="100"/>
        </p:scale>
        <p:origin x="-2652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85;&#1077;&#1085;&#1072;&#1083;&#1086;&#1075;&#1086;&#1074;&#1099;&#1093;%20&#1076;&#1086;&#1093;&#1086;&#1076;&#1086;&#1074;.xlsx" TargetMode="External"/><Relationship Id="rId2" Type="http://schemas.openxmlformats.org/officeDocument/2006/relationships/image" Target="../media/image66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5;&#1088;&#1086;&#1075;&#1085;&#1086;&#1079;%20&#1076;&#1086;&#1093;&#1086;&#1076;&#1086;&#1074;%20&#1085;&#1072;%202020%20&#1075;&#1086;&#1076;%20&#1074;%20&#1089;&#1088;&#1072;&#1074;&#1085;&#1077;&#1085;&#1080;&#1080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2.&#1056;&#1077;&#1081;&#1090;&#1080;&#1085;&#1075;%20&#1086;&#1090;&#1088;&#1072;&#1089;&#1083;&#1077;&#1081;%20&#1101;&#1082;&#1086;&#1085;&#1086;&#1084;&#1080;&#1095;&#1077;&#1089;&#1082;&#1086;&#1081;%20&#1076;&#1077;&#1103;&#1090;&#1077;&#1083;&#1100;&#1085;&#1086;&#1089;&#1090;&#1080;%20&#1074;%20&#1076;&#1086;&#1093;&#1086;&#1076;&#1072;&#1093;%20&#1073;&#1102;&#1076;&#1078;&#1077;&#1090;&#1072;%20&#1052;&#1080;&#1085;&#1077;&#1088;&#1072;&#1083;&#1086;&#1074;&#1086;&#1076;&#1089;&#1082;&#1086;&#1075;&#1086;%20&#1075;&#1086;&#1088;&#1086;&#1076;&#1089;&#1082;&#1086;&#1075;&#1086;%20&#1086;&#1082;&#1088;&#1091;&#1075;&#1072;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ohod1\Desktop\&#1089;&#1074;&#1077;&#1076;&#1077;&#1085;&#1080;&#1103;%20&#1086;&#1073;%20&#1086;&#1090;&#1082;&#1088;&#1099;&#1090;&#1086;&#1089;&#1090;&#1080;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4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02"/>
          <c:w val="0.64441203888341092"/>
          <c:h val="0.9393515310586176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" h="0"/>
            </a:sp3d>
          </c:spPr>
          <c:explosion val="7"/>
          <c:dPt>
            <c:idx val="1"/>
            <c:bubble3D val="0"/>
            <c:spPr>
              <a:blipFill dpi="0"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Pt>
            <c:idx val="3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Lbls>
            <c:dLbl>
              <c:idx val="0"/>
              <c:spPr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Лист1!$A$5:$A$10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</c:v>
                </c:pt>
                <c:pt idx="3">
                  <c:v>Доходы от продажи материальных и нематериальных активов</c:v>
                </c:pt>
                <c:pt idx="4">
                  <c:v>Административные платежи</c:v>
                </c:pt>
                <c:pt idx="5">
                  <c:v>Доходы от штрафных санкций</c:v>
                </c:pt>
              </c:strCache>
            </c:strRef>
          </c:cat>
          <c:val>
            <c:numRef>
              <c:f>Лист1!$B$5:$B$10</c:f>
              <c:numCache>
                <c:formatCode>General</c:formatCode>
                <c:ptCount val="6"/>
                <c:pt idx="0">
                  <c:v>64.900000000000006</c:v>
                </c:pt>
                <c:pt idx="1">
                  <c:v>1.4</c:v>
                </c:pt>
                <c:pt idx="2">
                  <c:v>24</c:v>
                </c:pt>
                <c:pt idx="3">
                  <c:v>6.9</c:v>
                </c:pt>
                <c:pt idx="4">
                  <c:v>2</c:v>
                </c:pt>
                <c:pt idx="5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r"/>
      <c:layout>
        <c:manualLayout>
          <c:xMode val="edge"/>
          <c:yMode val="edge"/>
          <c:x val="0.65315664690525532"/>
          <c:y val="2.3522798022340231E-2"/>
          <c:w val="0.32989419678237397"/>
          <c:h val="0.96690789232741259"/>
        </c:manualLayout>
      </c:layout>
      <c:overlay val="0"/>
      <c:txPr>
        <a:bodyPr/>
        <a:lstStyle/>
        <a:p>
          <a:pPr>
            <a:defRPr kern="1000" spc="0" baseline="0">
              <a:solidFill>
                <a:srgbClr val="333399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324863803789235E-2"/>
          <c:y val="0.18023289066478632"/>
          <c:w val="0.41063311938948815"/>
          <c:h val="0.72933345085595658"/>
        </c:manualLayout>
      </c:layout>
      <c:doughnutChart>
        <c:varyColors val="1"/>
        <c:ser>
          <c:idx val="0"/>
          <c:order val="0"/>
          <c:tx>
            <c:strRef>
              <c:f>Лист1!$B$5</c:f>
              <c:strCache>
                <c:ptCount val="1"/>
                <c:pt idx="0">
                  <c:v>2019 (план)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0" baseline="0" dirty="0"/>
                      <a:t>461 </a:t>
                    </a:r>
                    <a:r>
                      <a:rPr lang="en-US" sz="1200" b="0" baseline="0" dirty="0" smtClean="0"/>
                      <a:t>594,</a:t>
                    </a:r>
                    <a:r>
                      <a:rPr lang="ru-RU" sz="1200" b="0" baseline="0" dirty="0" smtClean="0"/>
                      <a:t>6</a:t>
                    </a:r>
                  </a:p>
                  <a:p>
                    <a:r>
                      <a:rPr lang="ru-RU" sz="1200" b="0" baseline="0" dirty="0" smtClean="0"/>
                      <a:t>(22,0%)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0" baseline="0" dirty="0"/>
                      <a:t>278 </a:t>
                    </a:r>
                    <a:r>
                      <a:rPr lang="en-US" sz="1200" b="0" baseline="0" dirty="0" smtClean="0"/>
                      <a:t>471,9</a:t>
                    </a:r>
                    <a:r>
                      <a:rPr lang="ru-RU" sz="1200" b="0" baseline="0" dirty="0" smtClean="0"/>
                      <a:t> </a:t>
                    </a:r>
                  </a:p>
                  <a:p>
                    <a:r>
                      <a:rPr lang="ru-RU" sz="1200" b="0" baseline="0" dirty="0" smtClean="0"/>
                      <a:t>(13,3%)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0" baseline="0" dirty="0"/>
                      <a:t>1 346 </a:t>
                    </a:r>
                    <a:r>
                      <a:rPr lang="en-US" sz="1200" b="0" baseline="0" dirty="0" smtClean="0"/>
                      <a:t>073,</a:t>
                    </a:r>
                    <a:r>
                      <a:rPr lang="ru-RU" sz="1200" b="0" baseline="0" dirty="0" smtClean="0"/>
                      <a:t>5</a:t>
                    </a:r>
                  </a:p>
                  <a:p>
                    <a:r>
                      <a:rPr lang="ru-RU" sz="1200" b="0" baseline="0" dirty="0" smtClean="0"/>
                      <a:t>(64,1%)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022408963585435E-3"/>
                  <c:y val="-0.13930348258706468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baseline="0" dirty="0" smtClean="0"/>
                      <a:t>1</a:t>
                    </a:r>
                    <a:r>
                      <a:rPr lang="ru-RU" sz="1200" b="0" baseline="0" dirty="0" smtClean="0"/>
                      <a:t>4</a:t>
                    </a:r>
                    <a:r>
                      <a:rPr lang="en-US" sz="1200" b="0" baseline="0" dirty="0" smtClean="0"/>
                      <a:t> </a:t>
                    </a:r>
                    <a:r>
                      <a:rPr lang="ru-RU" sz="1200" b="0" baseline="0" dirty="0" smtClean="0"/>
                      <a:t>352</a:t>
                    </a:r>
                    <a:r>
                      <a:rPr lang="en-US" sz="1200" b="0" baseline="0" dirty="0" smtClean="0"/>
                      <a:t>,</a:t>
                    </a:r>
                    <a:r>
                      <a:rPr lang="ru-RU" sz="1200" b="0" baseline="0" dirty="0" smtClean="0"/>
                      <a:t>8</a:t>
                    </a:r>
                  </a:p>
                  <a:p>
                    <a:r>
                      <a:rPr lang="ru-RU" sz="1200" b="0" baseline="0" dirty="0" smtClean="0"/>
                      <a:t>(0,7%)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Лист1!$B$6:$B$9</c:f>
              <c:numCache>
                <c:formatCode>#,##0.0</c:formatCode>
                <c:ptCount val="4"/>
                <c:pt idx="0">
                  <c:v>461594.57</c:v>
                </c:pt>
                <c:pt idx="1">
                  <c:v>278471.92099999997</c:v>
                </c:pt>
                <c:pt idx="2">
                  <c:v>1346073.487</c:v>
                </c:pt>
                <c:pt idx="3">
                  <c:v>14352.826999999999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2.3964688237499723E-2"/>
          <c:y val="0.9255746856269832"/>
          <c:w val="0.92942844597956864"/>
          <c:h val="7.4425314373016804E-2"/>
        </c:manualLayout>
      </c:layout>
      <c:overlay val="0"/>
      <c:txPr>
        <a:bodyPr/>
        <a:lstStyle/>
        <a:p>
          <a:pPr>
            <a:defRPr sz="1400" b="1" i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65600133316668"/>
          <c:y val="0.17770844269466315"/>
          <c:w val="0.78313481648127325"/>
          <c:h val="0.82229155730533698"/>
        </c:manualLayout>
      </c:layout>
      <c:doughnutChart>
        <c:varyColors val="1"/>
        <c:ser>
          <c:idx val="0"/>
          <c:order val="0"/>
          <c:tx>
            <c:strRef>
              <c:f>Лист1!$C$5</c:f>
              <c:strCache>
                <c:ptCount val="1"/>
                <c:pt idx="0">
                  <c:v>2020 (прогноз)</c:v>
                </c:pt>
              </c:strCache>
            </c:strRef>
          </c:tx>
          <c:explosion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/>
                      <a:t>607 </a:t>
                    </a:r>
                    <a:r>
                      <a:rPr lang="en-US" sz="1200" dirty="0" smtClean="0"/>
                      <a:t>516,8</a:t>
                    </a:r>
                    <a:r>
                      <a:rPr lang="ru-RU" sz="1200" baseline="0" dirty="0" smtClean="0"/>
                      <a:t> </a:t>
                    </a:r>
                  </a:p>
                  <a:p>
                    <a:r>
                      <a:rPr lang="ru-RU" sz="1200" baseline="0" dirty="0" smtClean="0"/>
                      <a:t>(26,3%)</a:t>
                    </a:r>
                    <a:endParaRPr lang="ru-RU" baseline="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387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853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5</a:t>
                    </a:r>
                  </a:p>
                  <a:p>
                    <a:r>
                      <a:rPr lang="ru-RU" sz="1200" dirty="0" smtClean="0"/>
                      <a:t>(6,2%)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dirty="0"/>
                      <a:t>1 </a:t>
                    </a:r>
                    <a:r>
                      <a:rPr lang="en-US" sz="1200" dirty="0" smtClean="0"/>
                      <a:t>5</a:t>
                    </a:r>
                    <a:r>
                      <a:rPr lang="ru-RU" sz="1200" dirty="0" smtClean="0"/>
                      <a:t>18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581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5</a:t>
                    </a:r>
                  </a:p>
                  <a:p>
                    <a:r>
                      <a:rPr lang="ru-RU" sz="1200" dirty="0" smtClean="0"/>
                      <a:t>(67,5%)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227513227513227E-2"/>
                  <c:y val="-0.1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4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493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2</a:t>
                    </a:r>
                  </a:p>
                  <a:p>
                    <a:r>
                      <a:rPr lang="ru-RU" sz="1200" baseline="0" dirty="0" smtClean="0"/>
                      <a:t> (0,1%)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Лист1!$C$6:$C$9</c:f>
              <c:numCache>
                <c:formatCode>#,##0.0</c:formatCode>
                <c:ptCount val="4"/>
                <c:pt idx="0">
                  <c:v>607516.80000000005</c:v>
                </c:pt>
                <c:pt idx="1">
                  <c:v>387853.5</c:v>
                </c:pt>
                <c:pt idx="2">
                  <c:v>1518581.5</c:v>
                </c:pt>
                <c:pt idx="3">
                  <c:v>4493.1980899999999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356846019247594E-2"/>
          <c:y val="0"/>
          <c:w val="0.96728624535315988"/>
          <c:h val="0.86219406497737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6</a:t>
                    </a:r>
                    <a:r>
                      <a:rPr lang="ru-RU" sz="1200" dirty="0" smtClean="0"/>
                      <a:t>90</a:t>
                    </a:r>
                    <a:r>
                      <a:rPr lang="ru-RU" sz="1200" baseline="0" dirty="0" smtClean="0"/>
                      <a:t> 227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2018 (отчёт)</c:v>
                </c:pt>
                <c:pt idx="1">
                  <c:v>2019 (отчёт)</c:v>
                </c:pt>
                <c:pt idx="2">
                  <c:v>2020 (прогноз)</c:v>
                </c:pt>
              </c:strCache>
            </c:str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552578</c:v>
                </c:pt>
                <c:pt idx="1">
                  <c:v>690227</c:v>
                </c:pt>
                <c:pt idx="2">
                  <c:v>729738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1200" b="0">
                      <a:latin typeface="Cambria Math" pitchFamily="18" charset="0"/>
                      <a:ea typeface="Cambria Math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1</a:t>
                    </a:r>
                    <a:r>
                      <a:rPr lang="ru-RU" sz="1200" dirty="0" smtClean="0"/>
                      <a:t>69</a:t>
                    </a:r>
                    <a:r>
                      <a:rPr lang="ru-RU" sz="1200" baseline="0" dirty="0" smtClean="0"/>
                      <a:t> 942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/>
                      <a:t>125 </a:t>
                    </a:r>
                    <a:r>
                      <a:rPr lang="en-US" sz="1200" smtClean="0"/>
                      <a:t>412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2018 (отчёт)</c:v>
                </c:pt>
                <c:pt idx="1">
                  <c:v>2019 (отчёт)</c:v>
                </c:pt>
                <c:pt idx="2">
                  <c:v>2020 (прогноз)</c:v>
                </c:pt>
              </c:strCache>
            </c:strRef>
          </c:cat>
          <c:val>
            <c:numRef>
              <c:f>Лист1!$B$7:$D$7</c:f>
              <c:numCache>
                <c:formatCode>General</c:formatCode>
                <c:ptCount val="3"/>
                <c:pt idx="0">
                  <c:v>135591</c:v>
                </c:pt>
                <c:pt idx="1">
                  <c:v>169942</c:v>
                </c:pt>
                <c:pt idx="2">
                  <c:v>125412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numFmt formatCode="#,##0" sourceLinked="0"/>
            <c:txPr>
              <a:bodyPr/>
              <a:lstStyle/>
              <a:p>
                <a:pPr>
                  <a:defRPr sz="1200" b="0">
                    <a:latin typeface="Cambria Math" pitchFamily="18" charset="0"/>
                    <a:ea typeface="Cambria Math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2018 (отчёт)</c:v>
                </c:pt>
                <c:pt idx="1">
                  <c:v>2019 (отчёт)</c:v>
                </c:pt>
                <c:pt idx="2">
                  <c:v>2020 (прогноз)</c:v>
                </c:pt>
              </c:strCache>
            </c:strRef>
          </c:cat>
          <c:val>
            <c:numRef>
              <c:f>Лист1!$B$8:$D$8</c:f>
              <c:numCache>
                <c:formatCode>General</c:formatCode>
                <c:ptCount val="3"/>
                <c:pt idx="0">
                  <c:v>2449975</c:v>
                </c:pt>
                <c:pt idx="1">
                  <c:v>2123649</c:v>
                </c:pt>
                <c:pt idx="2">
                  <c:v>2518445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56768"/>
        <c:axId val="181264768"/>
      </c:barChart>
      <c:catAx>
        <c:axId val="180656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81264768"/>
        <c:crosses val="autoZero"/>
        <c:auto val="1"/>
        <c:lblAlgn val="ctr"/>
        <c:lblOffset val="100"/>
        <c:noMultiLvlLbl val="0"/>
      </c:catAx>
      <c:valAx>
        <c:axId val="181264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80656768"/>
        <c:crosses val="autoZero"/>
        <c:crossBetween val="between"/>
      </c:valAx>
      <c:spPr>
        <a:effectLst/>
      </c:spPr>
    </c:plotArea>
    <c:legend>
      <c:legendPos val="b"/>
      <c:layout>
        <c:manualLayout>
          <c:xMode val="edge"/>
          <c:yMode val="edge"/>
          <c:x val="0"/>
          <c:y val="0.92399884673506716"/>
          <c:w val="1"/>
          <c:h val="7.6001198841400608E-2"/>
        </c:manualLayout>
      </c:layout>
      <c:overlay val="0"/>
      <c:txPr>
        <a:bodyPr/>
        <a:lstStyle/>
        <a:p>
          <a:pPr>
            <a:defRPr sz="1400" b="1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4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685627914857189E-2"/>
          <c:y val="9.3646964540096203E-2"/>
          <c:w val="0.53889977795810629"/>
          <c:h val="0.8222897777127125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Lbls>
            <c:numFmt formatCode="General\ \%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multiLvlStrRef>
              <c:f>Лист3!$A$7:$B$16</c:f>
              <c:multiLvlStrCache>
                <c:ptCount val="9"/>
                <c:lvl>
                  <c:pt idx="0">
                    <c:v>Обрабатывающие производства</c:v>
                  </c:pt>
                  <c:pt idx="1">
                    <c:v>Оптовая и розничная торговля; ремонт автотранспортных средств и мотоциклов</c:v>
                  </c:pt>
                  <c:pt idx="2">
                    <c:v>Транспортировка и хранение</c:v>
                  </c:pt>
                  <c:pt idx="3">
                    <c:v>Государственное управление и обеспечение военной безопасности; социальное обеспечение</c:v>
                  </c:pt>
                  <c:pt idx="4">
                    <c:v>Деятельность в области здравоохранения и социальных услуг</c:v>
                  </c:pt>
                  <c:pt idx="5">
                    <c:v>Строительство</c:v>
                  </c:pt>
                  <c:pt idx="6">
                    <c:v>Сельское, лесное хозяйство, охота, рыболовство и рыбоводство</c:v>
                  </c:pt>
                  <c:pt idx="7">
                    <c:v>Образование</c:v>
                  </c:pt>
                  <c:pt idx="8">
                    <c:v>остальное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Лист3!$C$7:$C$16</c:f>
              <c:numCache>
                <c:formatCode>General</c:formatCode>
                <c:ptCount val="9"/>
                <c:pt idx="0">
                  <c:v>30</c:v>
                </c:pt>
                <c:pt idx="1">
                  <c:v>24</c:v>
                </c:pt>
                <c:pt idx="2">
                  <c:v>20</c:v>
                </c:pt>
                <c:pt idx="3">
                  <c:v>6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450359874466768"/>
          <c:y val="3.8276407502042378E-2"/>
          <c:w val="0.3359498618758574"/>
          <c:h val="0.9411072291460256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5669515669515671E-2"/>
          <c:y val="0.11392405063291139"/>
          <c:w val="0.70944433227897796"/>
          <c:h val="0.83322435961327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'[111111111 объем социальных расходов 2019 план факт и 2020-2022 первонач.xlsx]Бюджет (2)'!$A$30</c:f>
              <c:strCache>
                <c:ptCount val="1"/>
                <c:pt idx="0">
                  <c:v> "Образование"</c:v>
                </c:pt>
              </c:strCache>
            </c:strRef>
          </c:tx>
          <c:invertIfNegative val="0"/>
          <c:cat>
            <c:strRef>
              <c:f>'[111111111 объем социальных расходов 2019 план факт и 2020-2022 первонач.xlsx]Бюджет (2)'!$B$25:$E$25</c:f>
              <c:strCache>
                <c:ptCount val="4"/>
                <c:pt idx="0">
                  <c:v>2019 г</c:v>
                </c:pt>
                <c:pt idx="1">
                  <c:v>2020 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'[111111111 объем социальных расходов 2019 план факт и 2020-2022 первонач.xlsx]Бюджет (2)'!$B$30:$E$30</c:f>
              <c:numCache>
                <c:formatCode>#,##0.00;[Red]\-#,##0.00;0.00</c:formatCode>
                <c:ptCount val="4"/>
                <c:pt idx="0">
                  <c:v>1463256.8258099998</c:v>
                </c:pt>
                <c:pt idx="1">
                  <c:v>1602695.3097999999</c:v>
                </c:pt>
                <c:pt idx="2">
                  <c:v>1644470.5056400001</c:v>
                </c:pt>
                <c:pt idx="3">
                  <c:v>1464878.7950200001</c:v>
                </c:pt>
              </c:numCache>
            </c:numRef>
          </c:val>
        </c:ser>
        <c:ser>
          <c:idx val="1"/>
          <c:order val="1"/>
          <c:tx>
            <c:strRef>
              <c:f>'[111111111 объем социальных расходов 2019 план факт и 2020-2022 первонач.xlsx]Бюджет (2)'!$A$31</c:f>
              <c:strCache>
                <c:ptCount val="1"/>
                <c:pt idx="0">
                  <c:v> "Культура, кинематография"</c:v>
                </c:pt>
              </c:strCache>
            </c:strRef>
          </c:tx>
          <c:invertIfNegative val="0"/>
          <c:cat>
            <c:strRef>
              <c:f>'[111111111 объем социальных расходов 2019 план факт и 2020-2022 первонач.xlsx]Бюджет (2)'!$B$25:$E$25</c:f>
              <c:strCache>
                <c:ptCount val="4"/>
                <c:pt idx="0">
                  <c:v>2019 г</c:v>
                </c:pt>
                <c:pt idx="1">
                  <c:v>2020 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'[111111111 объем социальных расходов 2019 план факт и 2020-2022 первонач.xlsx]Бюджет (2)'!$B$31:$E$31</c:f>
              <c:numCache>
                <c:formatCode>#,##0.00;[Red]\-#,##0.00;0.00</c:formatCode>
                <c:ptCount val="4"/>
                <c:pt idx="0">
                  <c:v>146068.11884000001</c:v>
                </c:pt>
                <c:pt idx="1">
                  <c:v>167871.03140000001</c:v>
                </c:pt>
                <c:pt idx="2">
                  <c:v>116510.32236000001</c:v>
                </c:pt>
                <c:pt idx="3">
                  <c:v>116727.74028</c:v>
                </c:pt>
              </c:numCache>
            </c:numRef>
          </c:val>
        </c:ser>
        <c:ser>
          <c:idx val="2"/>
          <c:order val="2"/>
          <c:tx>
            <c:strRef>
              <c:f>'[111111111 объем социальных расходов 2019 план факт и 2020-2022 первонач.xlsx]Бюджет (2)'!$A$32</c:f>
              <c:strCache>
                <c:ptCount val="1"/>
                <c:pt idx="0">
                  <c:v> "Социальная политика"</c:v>
                </c:pt>
              </c:strCache>
            </c:strRef>
          </c:tx>
          <c:invertIfNegative val="0"/>
          <c:cat>
            <c:strRef>
              <c:f>'[111111111 объем социальных расходов 2019 план факт и 2020-2022 первонач.xlsx]Бюджет (2)'!$B$25:$E$25</c:f>
              <c:strCache>
                <c:ptCount val="4"/>
                <c:pt idx="0">
                  <c:v>2019 г</c:v>
                </c:pt>
                <c:pt idx="1">
                  <c:v>2020 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'[111111111 объем социальных расходов 2019 план факт и 2020-2022 первонач.xlsx]Бюджет (2)'!$B$32:$E$32</c:f>
              <c:numCache>
                <c:formatCode>#,##0.00;[Red]\-#,##0.00;0.00</c:formatCode>
                <c:ptCount val="4"/>
                <c:pt idx="0">
                  <c:v>735628.54116999998</c:v>
                </c:pt>
                <c:pt idx="1">
                  <c:v>848308.74834000005</c:v>
                </c:pt>
                <c:pt idx="2">
                  <c:v>829947.35778999992</c:v>
                </c:pt>
                <c:pt idx="3">
                  <c:v>850921.10270000005</c:v>
                </c:pt>
              </c:numCache>
            </c:numRef>
          </c:val>
        </c:ser>
        <c:ser>
          <c:idx val="3"/>
          <c:order val="3"/>
          <c:tx>
            <c:strRef>
              <c:f>'[111111111 объем социальных расходов 2019 план факт и 2020-2022 первонач.xlsx]Бюджет (2)'!$A$33</c:f>
              <c:strCache>
                <c:ptCount val="1"/>
                <c:pt idx="0">
                  <c:v>"Физическая культура и спорт"</c:v>
                </c:pt>
              </c:strCache>
            </c:strRef>
          </c:tx>
          <c:invertIfNegative val="0"/>
          <c:cat>
            <c:strRef>
              <c:f>'[111111111 объем социальных расходов 2019 план факт и 2020-2022 первонач.xlsx]Бюджет (2)'!$B$25:$E$25</c:f>
              <c:strCache>
                <c:ptCount val="4"/>
                <c:pt idx="0">
                  <c:v>2019 г</c:v>
                </c:pt>
                <c:pt idx="1">
                  <c:v>2020 г</c:v>
                </c:pt>
                <c:pt idx="2">
                  <c:v>2021г</c:v>
                </c:pt>
                <c:pt idx="3">
                  <c:v>2022г</c:v>
                </c:pt>
              </c:strCache>
            </c:strRef>
          </c:cat>
          <c:val>
            <c:numRef>
              <c:f>'[111111111 объем социальных расходов 2019 план факт и 2020-2022 первонач.xlsx]Бюджет (2)'!$B$33:$E$33</c:f>
              <c:numCache>
                <c:formatCode>#,##0.00;[Red]\-#,##0.00;0.00</c:formatCode>
                <c:ptCount val="4"/>
                <c:pt idx="0">
                  <c:v>0</c:v>
                </c:pt>
                <c:pt idx="1">
                  <c:v>45463.018920000002</c:v>
                </c:pt>
                <c:pt idx="2">
                  <c:v>12492.748300000001</c:v>
                </c:pt>
                <c:pt idx="3">
                  <c:v>12576.06451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72832"/>
        <c:axId val="2874368"/>
      </c:barChart>
      <c:catAx>
        <c:axId val="287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74368"/>
        <c:crosses val="autoZero"/>
        <c:auto val="1"/>
        <c:lblAlgn val="ctr"/>
        <c:lblOffset val="100"/>
        <c:noMultiLvlLbl val="0"/>
      </c:catAx>
      <c:valAx>
        <c:axId val="2874368"/>
        <c:scaling>
          <c:orientation val="minMax"/>
        </c:scaling>
        <c:delete val="0"/>
        <c:axPos val="l"/>
        <c:majorGridlines>
          <c:spPr>
            <a:ln>
              <a:noFill/>
            </a:ln>
            <a:effectLst>
              <a:innerShdw blurRad="495300" dist="1752600" dir="16200000">
                <a:prstClr val="black">
                  <a:alpha val="50000"/>
                </a:prstClr>
              </a:innerShdw>
            </a:effectLst>
          </c:spPr>
        </c:majorGridlines>
        <c:numFmt formatCode="#,##0.00;[Red]\-#,##0.00;0.00" sourceLinked="1"/>
        <c:majorTickMark val="out"/>
        <c:minorTickMark val="none"/>
        <c:tickLblPos val="none"/>
        <c:crossAx val="2872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40343394575673"/>
          <c:y val="0.3287640785408153"/>
          <c:w val="0.20626323272090988"/>
          <c:h val="0.34247184291836941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99518810148729E-2"/>
          <c:y val="3.75116652085156E-2"/>
          <c:w val="0.7772769028871391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v>2014</c:v>
          </c:tx>
          <c:invertIfNegative val="0"/>
          <c:val>
            <c:numRef>
              <c:f>Лист1!$B$13</c:f>
              <c:numCache>
                <c:formatCode>General</c:formatCode>
                <c:ptCount val="1"/>
                <c:pt idx="0">
                  <c:v>63.34</c:v>
                </c:pt>
              </c:numCache>
            </c:numRef>
          </c:val>
        </c:ser>
        <c:ser>
          <c:idx val="1"/>
          <c:order val="1"/>
          <c:tx>
            <c:v>2015</c:v>
          </c:tx>
          <c:invertIfNegative val="0"/>
          <c:val>
            <c:numRef>
              <c:f>Лист1!$C$13</c:f>
              <c:numCache>
                <c:formatCode>General</c:formatCode>
                <c:ptCount val="1"/>
                <c:pt idx="0">
                  <c:v>73.7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val>
            <c:numRef>
              <c:f>Лист1!$D$13</c:f>
              <c:numCache>
                <c:formatCode>General</c:formatCode>
                <c:ptCount val="1"/>
                <c:pt idx="0">
                  <c:v>73.95</c:v>
                </c:pt>
              </c:numCache>
            </c:numRef>
          </c:val>
        </c:ser>
        <c:ser>
          <c:idx val="3"/>
          <c:order val="3"/>
          <c:tx>
            <c:v>2017</c:v>
          </c:tx>
          <c:invertIfNegative val="0"/>
          <c:val>
            <c:numRef>
              <c:f>Лист1!$E$13</c:f>
              <c:numCache>
                <c:formatCode>General</c:formatCode>
                <c:ptCount val="1"/>
                <c:pt idx="0">
                  <c:v>63.13</c:v>
                </c:pt>
              </c:numCache>
            </c:numRef>
          </c:val>
        </c:ser>
        <c:ser>
          <c:idx val="4"/>
          <c:order val="4"/>
          <c:tx>
            <c:v>2018</c:v>
          </c:tx>
          <c:invertIfNegative val="0"/>
          <c:val>
            <c:numRef>
              <c:f>Лист1!$F$13</c:f>
              <c:numCache>
                <c:formatCode>General</c:formatCode>
                <c:ptCount val="1"/>
                <c:pt idx="0">
                  <c:v>67.48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815040"/>
        <c:axId val="185816576"/>
      </c:barChart>
      <c:catAx>
        <c:axId val="18581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5816576"/>
        <c:crosses val="autoZero"/>
        <c:auto val="1"/>
        <c:lblAlgn val="ctr"/>
        <c:lblOffset val="100"/>
        <c:noMultiLvlLbl val="0"/>
      </c:catAx>
      <c:valAx>
        <c:axId val="185816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815040"/>
        <c:crossesAt val="1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BBE22E-7267-4355-ACC5-2B7B7A83E88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78148B6-5408-47CD-94F3-3A41D351BF0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311BAB86-E6CE-43E1-9C46-862D75DC5B41}" type="parTrans" cxnId="{7FB0E74A-8F4A-487A-BE83-BAAA2135E85B}">
      <dgm:prSet/>
      <dgm:spPr/>
      <dgm:t>
        <a:bodyPr/>
        <a:lstStyle/>
        <a:p>
          <a:endParaRPr lang="ru-RU"/>
        </a:p>
      </dgm:t>
    </dgm:pt>
    <dgm:pt modelId="{397BB738-E526-48A1-8AF0-848CCBDAC685}" type="sibTrans" cxnId="{7FB0E74A-8F4A-487A-BE83-BAAA2135E85B}">
      <dgm:prSet/>
      <dgm:spPr/>
      <dgm:t>
        <a:bodyPr/>
        <a:lstStyle/>
        <a:p>
          <a:endParaRPr lang="ru-RU"/>
        </a:p>
      </dgm:t>
    </dgm:pt>
    <dgm:pt modelId="{550CB4D4-7D30-4355-8D43-54D0325F31DA}">
      <dgm:prSet/>
      <dgm:spPr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rPr>
            <a:t>Президент РФ</a:t>
          </a:r>
        </a:p>
      </dgm:t>
    </dgm:pt>
    <dgm:pt modelId="{7CDC4409-61DA-4E10-A7F6-51669BE60C05}" type="parTrans" cxnId="{9C957D56-4EB9-4CF3-9420-EA7055779DDB}">
      <dgm:prSet/>
      <dgm:spPr/>
      <dgm:t>
        <a:bodyPr/>
        <a:lstStyle/>
        <a:p>
          <a:endParaRPr lang="ru-RU"/>
        </a:p>
      </dgm:t>
    </dgm:pt>
    <dgm:pt modelId="{101A8C90-A102-4861-ADFE-CEF75125CB0E}" type="sibTrans" cxnId="{9C957D56-4EB9-4CF3-9420-EA7055779DDB}">
      <dgm:prSet/>
      <dgm:spPr/>
      <dgm:t>
        <a:bodyPr/>
        <a:lstStyle/>
        <a:p>
          <a:endParaRPr lang="ru-RU"/>
        </a:p>
      </dgm:t>
    </dgm:pt>
    <dgm:pt modelId="{2DDA1780-AD8F-4D3B-8A04-36EB6B453632}">
      <dgm:prSet/>
      <dgm:spPr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законодательной власти</a:t>
          </a:r>
        </a:p>
      </dgm:t>
    </dgm:pt>
    <dgm:pt modelId="{22F4A647-65E9-4202-8069-62864994E2FC}" type="parTrans" cxnId="{7CFAB739-3146-4F7C-8276-9EF79BC23A53}">
      <dgm:prSet/>
      <dgm:spPr/>
      <dgm:t>
        <a:bodyPr/>
        <a:lstStyle/>
        <a:p>
          <a:endParaRPr lang="ru-RU"/>
        </a:p>
      </dgm:t>
    </dgm:pt>
    <dgm:pt modelId="{1D14A5FB-5CAB-47CF-8660-20732373E83D}" type="sibTrans" cxnId="{7CFAB739-3146-4F7C-8276-9EF79BC23A53}">
      <dgm:prSet/>
      <dgm:spPr/>
      <dgm:t>
        <a:bodyPr/>
        <a:lstStyle/>
        <a:p>
          <a:endParaRPr lang="ru-RU"/>
        </a:p>
      </dgm:t>
    </dgm:pt>
    <dgm:pt modelId="{D0589A38-9C09-43E9-86FD-F089D27FC824}">
      <dgm:prSet/>
      <dgm:spPr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исполнительной власти </a:t>
          </a:r>
        </a:p>
      </dgm:t>
    </dgm:pt>
    <dgm:pt modelId="{8220B04E-CF87-457C-9838-B2D8750727A3}" type="parTrans" cxnId="{C2655EC6-D713-4700-91B6-3B614F10E0BE}">
      <dgm:prSet/>
      <dgm:spPr/>
      <dgm:t>
        <a:bodyPr/>
        <a:lstStyle/>
        <a:p>
          <a:endParaRPr lang="ru-RU"/>
        </a:p>
      </dgm:t>
    </dgm:pt>
    <dgm:pt modelId="{7E36543F-BFC8-4D47-A93A-67A52917251A}" type="sibTrans" cxnId="{C2655EC6-D713-4700-91B6-3B614F10E0BE}">
      <dgm:prSet/>
      <dgm:spPr/>
      <dgm:t>
        <a:bodyPr/>
        <a:lstStyle/>
        <a:p>
          <a:endParaRPr lang="ru-RU"/>
        </a:p>
      </dgm:t>
    </dgm:pt>
    <dgm:pt modelId="{CD443915-755A-4B88-A6C9-B32190C4120B}">
      <dgm:prSet/>
      <dgm:spPr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gm:t>
    </dgm:pt>
    <dgm:pt modelId="{3247AA8E-568B-485E-85E0-1DD8DF6DB1FC}" type="parTrans" cxnId="{A71FC6C3-C0C9-499D-A369-A96722E96133}">
      <dgm:prSet/>
      <dgm:spPr/>
      <dgm:t>
        <a:bodyPr/>
        <a:lstStyle/>
        <a:p>
          <a:endParaRPr lang="ru-RU"/>
        </a:p>
      </dgm:t>
    </dgm:pt>
    <dgm:pt modelId="{51C2EB83-B102-4AF8-8BDE-533360F097D5}" type="sibTrans" cxnId="{A71FC6C3-C0C9-499D-A369-A96722E96133}">
      <dgm:prSet/>
      <dgm:spPr/>
      <dgm:t>
        <a:bodyPr/>
        <a:lstStyle/>
        <a:p>
          <a:endParaRPr lang="ru-RU"/>
        </a:p>
      </dgm:t>
    </dgm:pt>
    <dgm:pt modelId="{419D8999-F30A-4F08-BC3E-E40BFD6182EE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gm:t>
    </dgm:pt>
    <dgm:pt modelId="{9873D2EB-8D59-48D5-A2E4-486EB66DBEC8}" type="parTrans" cxnId="{61D6480E-9304-43FF-B437-70867F32C27D}">
      <dgm:prSet/>
      <dgm:spPr/>
      <dgm:t>
        <a:bodyPr/>
        <a:lstStyle/>
        <a:p>
          <a:endParaRPr lang="ru-RU"/>
        </a:p>
      </dgm:t>
    </dgm:pt>
    <dgm:pt modelId="{C75E7B19-335A-4F83-9105-A68D947F26B5}" type="sibTrans" cxnId="{61D6480E-9304-43FF-B437-70867F32C27D}">
      <dgm:prSet/>
      <dgm:spPr/>
      <dgm:t>
        <a:bodyPr/>
        <a:lstStyle/>
        <a:p>
          <a:endParaRPr lang="ru-RU"/>
        </a:p>
      </dgm:t>
    </dgm:pt>
    <dgm:pt modelId="{5CD673F9-5383-4ACF-B3BB-CEA12536CE23}">
      <dgm:prSet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gm:t>
    </dgm:pt>
    <dgm:pt modelId="{8411AA6C-AD25-4AD4-BEC0-D0D185DC70FB}" type="parTrans" cxnId="{9D53F686-CC5F-4F06-8C6E-AE43473B1EBB}">
      <dgm:prSet/>
      <dgm:spPr/>
      <dgm:t>
        <a:bodyPr/>
        <a:lstStyle/>
        <a:p>
          <a:endParaRPr lang="ru-RU"/>
        </a:p>
      </dgm:t>
    </dgm:pt>
    <dgm:pt modelId="{BEDDF3D6-7137-4413-84D2-A7167ACD2E8A}" type="sibTrans" cxnId="{9D53F686-CC5F-4F06-8C6E-AE43473B1EBB}">
      <dgm:prSet/>
      <dgm:spPr/>
      <dgm:t>
        <a:bodyPr/>
        <a:lstStyle/>
        <a:p>
          <a:endParaRPr lang="ru-RU"/>
        </a:p>
      </dgm:t>
    </dgm:pt>
    <dgm:pt modelId="{C66E7AD9-70E4-4FED-897A-8A89359B88A8}">
      <dgm:prSet/>
      <dgm:spPr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gm:t>
    </dgm:pt>
    <dgm:pt modelId="{C748BED8-9F2A-490F-ABCB-277F7AD1D02F}" type="parTrans" cxnId="{31AE2193-AC54-4265-928C-B898AD3920F8}">
      <dgm:prSet/>
      <dgm:spPr/>
      <dgm:t>
        <a:bodyPr/>
        <a:lstStyle/>
        <a:p>
          <a:endParaRPr lang="ru-RU"/>
        </a:p>
      </dgm:t>
    </dgm:pt>
    <dgm:pt modelId="{7C8DB0DF-49A6-48A5-8117-15C10335EDB9}" type="sibTrans" cxnId="{31AE2193-AC54-4265-928C-B898AD3920F8}">
      <dgm:prSet/>
      <dgm:spPr/>
      <dgm:t>
        <a:bodyPr/>
        <a:lstStyle/>
        <a:p>
          <a:endParaRPr lang="ru-RU"/>
        </a:p>
      </dgm:t>
    </dgm:pt>
    <dgm:pt modelId="{4BD167DB-B06E-417A-865A-1292F9CE852A}">
      <dgm:prSet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 и распорядители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</a:t>
          </a:r>
        </a:p>
      </dgm:t>
    </dgm:pt>
    <dgm:pt modelId="{5DDCBFFA-C367-4799-99A2-4669F966D1D3}" type="parTrans" cxnId="{5C5F5E56-229E-4AD0-AA0C-FCAB1A003AF3}">
      <dgm:prSet/>
      <dgm:spPr/>
      <dgm:t>
        <a:bodyPr/>
        <a:lstStyle/>
        <a:p>
          <a:endParaRPr lang="ru-RU"/>
        </a:p>
      </dgm:t>
    </dgm:pt>
    <dgm:pt modelId="{C1EA39E6-E7CB-475B-8E94-B9959ABA21DB}" type="sibTrans" cxnId="{5C5F5E56-229E-4AD0-AA0C-FCAB1A003AF3}">
      <dgm:prSet/>
      <dgm:spPr/>
      <dgm:t>
        <a:bodyPr/>
        <a:lstStyle/>
        <a:p>
          <a:endParaRPr lang="ru-RU"/>
        </a:p>
      </dgm:t>
    </dgm:pt>
    <dgm:pt modelId="{6E88699A-5150-408E-8ADF-81788F3C3AC8}">
      <dgm:prSet/>
      <dgm:spPr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gm:t>
    </dgm:pt>
    <dgm:pt modelId="{727228AB-60F9-4DB1-9FAE-4CDEEF0A3D48}" type="parTrans" cxnId="{0A0BD87B-D803-485C-B693-2C825B5FAB5D}">
      <dgm:prSet/>
      <dgm:spPr/>
      <dgm:t>
        <a:bodyPr/>
        <a:lstStyle/>
        <a:p>
          <a:endParaRPr lang="ru-RU"/>
        </a:p>
      </dgm:t>
    </dgm:pt>
    <dgm:pt modelId="{FF1B0C8D-322E-4B31-B3D6-2AE75DC28C0B}" type="sibTrans" cxnId="{0A0BD87B-D803-485C-B693-2C825B5FAB5D}">
      <dgm:prSet/>
      <dgm:spPr/>
      <dgm:t>
        <a:bodyPr/>
        <a:lstStyle/>
        <a:p>
          <a:endParaRPr lang="ru-RU"/>
        </a:p>
      </dgm:t>
    </dgm:pt>
    <dgm:pt modelId="{E5AA6EBE-87FF-43F9-A76B-F79DC409A3F1}" type="pres">
      <dgm:prSet presAssocID="{3BBBE22E-7267-4355-ACC5-2B7B7A83E88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17242A4-581E-4833-BA6B-EE6008A58F24}" type="pres">
      <dgm:prSet presAssocID="{C78148B6-5408-47CD-94F3-3A41D351BF04}" presName="centerShape" presStyleLbl="node0" presStyleIdx="0" presStyleCnt="1"/>
      <dgm:spPr/>
      <dgm:t>
        <a:bodyPr/>
        <a:lstStyle/>
        <a:p>
          <a:endParaRPr lang="ru-RU"/>
        </a:p>
      </dgm:t>
    </dgm:pt>
    <dgm:pt modelId="{D6507EE6-8B1A-48C2-A142-D9943FA7DE5F}" type="pres">
      <dgm:prSet presAssocID="{7CDC4409-61DA-4E10-A7F6-51669BE60C05}" presName="Name9" presStyleLbl="parChTrans1D2" presStyleIdx="0" presStyleCnt="9"/>
      <dgm:spPr/>
      <dgm:t>
        <a:bodyPr/>
        <a:lstStyle/>
        <a:p>
          <a:endParaRPr lang="ru-RU"/>
        </a:p>
      </dgm:t>
    </dgm:pt>
    <dgm:pt modelId="{E2C9F7D0-22A7-4EB7-8C02-EB0617A1895B}" type="pres">
      <dgm:prSet presAssocID="{7CDC4409-61DA-4E10-A7F6-51669BE60C0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7933D561-4353-431D-B743-D25D41097A1A}" type="pres">
      <dgm:prSet presAssocID="{550CB4D4-7D30-4355-8D43-54D0325F31D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42259-9353-44F9-A320-A1EF8CB2EB94}" type="pres">
      <dgm:prSet presAssocID="{22F4A647-65E9-4202-8069-62864994E2FC}" presName="Name9" presStyleLbl="parChTrans1D2" presStyleIdx="1" presStyleCnt="9"/>
      <dgm:spPr/>
      <dgm:t>
        <a:bodyPr/>
        <a:lstStyle/>
        <a:p>
          <a:endParaRPr lang="ru-RU"/>
        </a:p>
      </dgm:t>
    </dgm:pt>
    <dgm:pt modelId="{F02B020F-935D-49DF-8C71-5A9D59EDE76A}" type="pres">
      <dgm:prSet presAssocID="{22F4A647-65E9-4202-8069-62864994E2FC}" presName="connTx" presStyleLbl="parChTrans1D2" presStyleIdx="1" presStyleCnt="9"/>
      <dgm:spPr/>
      <dgm:t>
        <a:bodyPr/>
        <a:lstStyle/>
        <a:p>
          <a:endParaRPr lang="ru-RU"/>
        </a:p>
      </dgm:t>
    </dgm:pt>
    <dgm:pt modelId="{64EF3DD6-340A-46DD-8157-40DC8202873D}" type="pres">
      <dgm:prSet presAssocID="{2DDA1780-AD8F-4D3B-8A04-36EB6B45363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CC98D-207F-40C9-8952-B3B5F2F57D50}" type="pres">
      <dgm:prSet presAssocID="{8220B04E-CF87-457C-9838-B2D8750727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7B3A92E-A029-462F-A2F2-23D58723BD1C}" type="pres">
      <dgm:prSet presAssocID="{8220B04E-CF87-457C-9838-B2D8750727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13B391E8-CCAB-4BE3-9ACA-16D1282241E1}" type="pres">
      <dgm:prSet presAssocID="{D0589A38-9C09-43E9-86FD-F089D27FC82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129B3-8AC7-477E-B360-EBA5F0EC1877}" type="pres">
      <dgm:prSet presAssocID="{3247AA8E-568B-485E-85E0-1DD8DF6DB1FC}" presName="Name9" presStyleLbl="parChTrans1D2" presStyleIdx="3" presStyleCnt="9"/>
      <dgm:spPr/>
      <dgm:t>
        <a:bodyPr/>
        <a:lstStyle/>
        <a:p>
          <a:endParaRPr lang="ru-RU"/>
        </a:p>
      </dgm:t>
    </dgm:pt>
    <dgm:pt modelId="{617DF805-3490-4EA9-8156-BE698CC20B9D}" type="pres">
      <dgm:prSet presAssocID="{3247AA8E-568B-485E-85E0-1DD8DF6DB1FC}" presName="connTx" presStyleLbl="parChTrans1D2" presStyleIdx="3" presStyleCnt="9"/>
      <dgm:spPr/>
      <dgm:t>
        <a:bodyPr/>
        <a:lstStyle/>
        <a:p>
          <a:endParaRPr lang="ru-RU"/>
        </a:p>
      </dgm:t>
    </dgm:pt>
    <dgm:pt modelId="{340764FC-E5E0-474F-B952-45E45D8F8778}" type="pres">
      <dgm:prSet presAssocID="{CD443915-755A-4B88-A6C9-B32190C4120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7B0B6-9E89-4C50-AB48-707A410D4612}" type="pres">
      <dgm:prSet presAssocID="{9873D2EB-8D59-48D5-A2E4-486EB66DBEC8}" presName="Name9" presStyleLbl="parChTrans1D2" presStyleIdx="4" presStyleCnt="9"/>
      <dgm:spPr/>
      <dgm:t>
        <a:bodyPr/>
        <a:lstStyle/>
        <a:p>
          <a:endParaRPr lang="ru-RU"/>
        </a:p>
      </dgm:t>
    </dgm:pt>
    <dgm:pt modelId="{48460879-91CD-4F72-8C35-CD731B19A29A}" type="pres">
      <dgm:prSet presAssocID="{9873D2EB-8D59-48D5-A2E4-486EB66DBEC8}" presName="connTx" presStyleLbl="parChTrans1D2" presStyleIdx="4" presStyleCnt="9"/>
      <dgm:spPr/>
      <dgm:t>
        <a:bodyPr/>
        <a:lstStyle/>
        <a:p>
          <a:endParaRPr lang="ru-RU"/>
        </a:p>
      </dgm:t>
    </dgm:pt>
    <dgm:pt modelId="{C3865AF1-8745-4C19-8EA8-2F7D2D587377}" type="pres">
      <dgm:prSet presAssocID="{419D8999-F30A-4F08-BC3E-E40BFD6182E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4BF5B-68CF-46A7-95AB-6A01013730CF}" type="pres">
      <dgm:prSet presAssocID="{8411AA6C-AD25-4AD4-BEC0-D0D185DC70FB}" presName="Name9" presStyleLbl="parChTrans1D2" presStyleIdx="5" presStyleCnt="9"/>
      <dgm:spPr/>
      <dgm:t>
        <a:bodyPr/>
        <a:lstStyle/>
        <a:p>
          <a:endParaRPr lang="ru-RU"/>
        </a:p>
      </dgm:t>
    </dgm:pt>
    <dgm:pt modelId="{E7305B77-4DD4-48E1-8C41-9376C738B6DC}" type="pres">
      <dgm:prSet presAssocID="{8411AA6C-AD25-4AD4-BEC0-D0D185DC70FB}" presName="connTx" presStyleLbl="parChTrans1D2" presStyleIdx="5" presStyleCnt="9"/>
      <dgm:spPr/>
      <dgm:t>
        <a:bodyPr/>
        <a:lstStyle/>
        <a:p>
          <a:endParaRPr lang="ru-RU"/>
        </a:p>
      </dgm:t>
    </dgm:pt>
    <dgm:pt modelId="{7E5E5567-079E-451F-8BC7-D5262539E24C}" type="pres">
      <dgm:prSet presAssocID="{5CD673F9-5383-4ACF-B3BB-CEA12536CE2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53E46-5D63-48B8-8A51-8E48D0FC300F}" type="pres">
      <dgm:prSet presAssocID="{C748BED8-9F2A-490F-ABCB-277F7AD1D02F}" presName="Name9" presStyleLbl="parChTrans1D2" presStyleIdx="6" presStyleCnt="9"/>
      <dgm:spPr/>
      <dgm:t>
        <a:bodyPr/>
        <a:lstStyle/>
        <a:p>
          <a:endParaRPr lang="ru-RU"/>
        </a:p>
      </dgm:t>
    </dgm:pt>
    <dgm:pt modelId="{7C10D79A-E6E9-496F-B9A1-7B63A1233391}" type="pres">
      <dgm:prSet presAssocID="{C748BED8-9F2A-490F-ABCB-277F7AD1D02F}" presName="connTx" presStyleLbl="parChTrans1D2" presStyleIdx="6" presStyleCnt="9"/>
      <dgm:spPr/>
      <dgm:t>
        <a:bodyPr/>
        <a:lstStyle/>
        <a:p>
          <a:endParaRPr lang="ru-RU"/>
        </a:p>
      </dgm:t>
    </dgm:pt>
    <dgm:pt modelId="{9E243090-9FC0-45C1-BA8C-30DFD0B37D70}" type="pres">
      <dgm:prSet presAssocID="{C66E7AD9-70E4-4FED-897A-8A89359B88A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68692-2605-492F-9CA3-E724B47F2373}" type="pres">
      <dgm:prSet presAssocID="{5DDCBFFA-C367-4799-99A2-4669F966D1D3}" presName="Name9" presStyleLbl="parChTrans1D2" presStyleIdx="7" presStyleCnt="9"/>
      <dgm:spPr/>
      <dgm:t>
        <a:bodyPr/>
        <a:lstStyle/>
        <a:p>
          <a:endParaRPr lang="ru-RU"/>
        </a:p>
      </dgm:t>
    </dgm:pt>
    <dgm:pt modelId="{1EEE6897-4EC3-4597-835F-10E8B8A4721D}" type="pres">
      <dgm:prSet presAssocID="{5DDCBFFA-C367-4799-99A2-4669F966D1D3}" presName="connTx" presStyleLbl="parChTrans1D2" presStyleIdx="7" presStyleCnt="9"/>
      <dgm:spPr/>
      <dgm:t>
        <a:bodyPr/>
        <a:lstStyle/>
        <a:p>
          <a:endParaRPr lang="ru-RU"/>
        </a:p>
      </dgm:t>
    </dgm:pt>
    <dgm:pt modelId="{0D56DF97-286D-4B4E-8B7C-4C11517FA3B7}" type="pres">
      <dgm:prSet presAssocID="{4BD167DB-B06E-417A-865A-1292F9CE852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9AADD-18EA-4FEB-8032-EF9E199B0519}" type="pres">
      <dgm:prSet presAssocID="{727228AB-60F9-4DB1-9FAE-4CDEEF0A3D48}" presName="Name9" presStyleLbl="parChTrans1D2" presStyleIdx="8" presStyleCnt="9"/>
      <dgm:spPr/>
      <dgm:t>
        <a:bodyPr/>
        <a:lstStyle/>
        <a:p>
          <a:endParaRPr lang="ru-RU"/>
        </a:p>
      </dgm:t>
    </dgm:pt>
    <dgm:pt modelId="{48806DFE-7A82-4783-97FE-1E0581457EAF}" type="pres">
      <dgm:prSet presAssocID="{727228AB-60F9-4DB1-9FAE-4CDEEF0A3D48}" presName="connTx" presStyleLbl="parChTrans1D2" presStyleIdx="8" presStyleCnt="9"/>
      <dgm:spPr/>
      <dgm:t>
        <a:bodyPr/>
        <a:lstStyle/>
        <a:p>
          <a:endParaRPr lang="ru-RU"/>
        </a:p>
      </dgm:t>
    </dgm:pt>
    <dgm:pt modelId="{C15C666F-E2C7-41CE-84AE-5792FF009ED8}" type="pres">
      <dgm:prSet presAssocID="{6E88699A-5150-408E-8ADF-81788F3C3AC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AE2193-AC54-4265-928C-B898AD3920F8}" srcId="{C78148B6-5408-47CD-94F3-3A41D351BF04}" destId="{C66E7AD9-70E4-4FED-897A-8A89359B88A8}" srcOrd="6" destOrd="0" parTransId="{C748BED8-9F2A-490F-ABCB-277F7AD1D02F}" sibTransId="{7C8DB0DF-49A6-48A5-8117-15C10335EDB9}"/>
    <dgm:cxn modelId="{2AB8DF5B-957D-4ADB-973C-128B5520F98B}" type="presOf" srcId="{C748BED8-9F2A-490F-ABCB-277F7AD1D02F}" destId="{7C10D79A-E6E9-496F-B9A1-7B63A1233391}" srcOrd="1" destOrd="0" presId="urn:microsoft.com/office/officeart/2005/8/layout/radial1"/>
    <dgm:cxn modelId="{39DC55FC-0ECF-4442-9E62-6E37AFD435B6}" type="presOf" srcId="{8411AA6C-AD25-4AD4-BEC0-D0D185DC70FB}" destId="{7734BF5B-68CF-46A7-95AB-6A01013730CF}" srcOrd="0" destOrd="0" presId="urn:microsoft.com/office/officeart/2005/8/layout/radial1"/>
    <dgm:cxn modelId="{7FB0E74A-8F4A-487A-BE83-BAAA2135E85B}" srcId="{3BBBE22E-7267-4355-ACC5-2B7B7A83E882}" destId="{C78148B6-5408-47CD-94F3-3A41D351BF04}" srcOrd="0" destOrd="0" parTransId="{311BAB86-E6CE-43E1-9C46-862D75DC5B41}" sibTransId="{397BB738-E526-48A1-8AF0-848CCBDAC685}"/>
    <dgm:cxn modelId="{C5C9081F-32E5-482D-BF13-C3B3FB5AE2BA}" type="presOf" srcId="{4BD167DB-B06E-417A-865A-1292F9CE852A}" destId="{0D56DF97-286D-4B4E-8B7C-4C11517FA3B7}" srcOrd="0" destOrd="0" presId="urn:microsoft.com/office/officeart/2005/8/layout/radial1"/>
    <dgm:cxn modelId="{4A08BB2C-0E8E-47B2-819F-A6EC3EFF33F5}" type="presOf" srcId="{550CB4D4-7D30-4355-8D43-54D0325F31DA}" destId="{7933D561-4353-431D-B743-D25D41097A1A}" srcOrd="0" destOrd="0" presId="urn:microsoft.com/office/officeart/2005/8/layout/radial1"/>
    <dgm:cxn modelId="{378FC690-13C5-40DC-9E72-2807722CE691}" type="presOf" srcId="{727228AB-60F9-4DB1-9FAE-4CDEEF0A3D48}" destId="{2139AADD-18EA-4FEB-8032-EF9E199B0519}" srcOrd="0" destOrd="0" presId="urn:microsoft.com/office/officeart/2005/8/layout/radial1"/>
    <dgm:cxn modelId="{54952E19-5E7F-4723-80E8-96A87D524AA3}" type="presOf" srcId="{3247AA8E-568B-485E-85E0-1DD8DF6DB1FC}" destId="{617DF805-3490-4EA9-8156-BE698CC20B9D}" srcOrd="1" destOrd="0" presId="urn:microsoft.com/office/officeart/2005/8/layout/radial1"/>
    <dgm:cxn modelId="{61D6480E-9304-43FF-B437-70867F32C27D}" srcId="{C78148B6-5408-47CD-94F3-3A41D351BF04}" destId="{419D8999-F30A-4F08-BC3E-E40BFD6182EE}" srcOrd="4" destOrd="0" parTransId="{9873D2EB-8D59-48D5-A2E4-486EB66DBEC8}" sibTransId="{C75E7B19-335A-4F83-9105-A68D947F26B5}"/>
    <dgm:cxn modelId="{A71FC6C3-C0C9-499D-A369-A96722E96133}" srcId="{C78148B6-5408-47CD-94F3-3A41D351BF04}" destId="{CD443915-755A-4B88-A6C9-B32190C4120B}" srcOrd="3" destOrd="0" parTransId="{3247AA8E-568B-485E-85E0-1DD8DF6DB1FC}" sibTransId="{51C2EB83-B102-4AF8-8BDE-533360F097D5}"/>
    <dgm:cxn modelId="{FC9B3F42-F22A-4B38-B4B6-C4CA74BD824D}" type="presOf" srcId="{5CD673F9-5383-4ACF-B3BB-CEA12536CE23}" destId="{7E5E5567-079E-451F-8BC7-D5262539E24C}" srcOrd="0" destOrd="0" presId="urn:microsoft.com/office/officeart/2005/8/layout/radial1"/>
    <dgm:cxn modelId="{0A0BD87B-D803-485C-B693-2C825B5FAB5D}" srcId="{C78148B6-5408-47CD-94F3-3A41D351BF04}" destId="{6E88699A-5150-408E-8ADF-81788F3C3AC8}" srcOrd="8" destOrd="0" parTransId="{727228AB-60F9-4DB1-9FAE-4CDEEF0A3D48}" sibTransId="{FF1B0C8D-322E-4B31-B3D6-2AE75DC28C0B}"/>
    <dgm:cxn modelId="{128A2B71-F792-4EB7-BD0C-3D61A2B0568F}" type="presOf" srcId="{5DDCBFFA-C367-4799-99A2-4669F966D1D3}" destId="{1EEE6897-4EC3-4597-835F-10E8B8A4721D}" srcOrd="1" destOrd="0" presId="urn:microsoft.com/office/officeart/2005/8/layout/radial1"/>
    <dgm:cxn modelId="{0F047D85-7E17-498E-AC91-E22F98D39CA1}" type="presOf" srcId="{9873D2EB-8D59-48D5-A2E4-486EB66DBEC8}" destId="{48460879-91CD-4F72-8C35-CD731B19A29A}" srcOrd="1" destOrd="0" presId="urn:microsoft.com/office/officeart/2005/8/layout/radial1"/>
    <dgm:cxn modelId="{9C957D56-4EB9-4CF3-9420-EA7055779DDB}" srcId="{C78148B6-5408-47CD-94F3-3A41D351BF04}" destId="{550CB4D4-7D30-4355-8D43-54D0325F31DA}" srcOrd="0" destOrd="0" parTransId="{7CDC4409-61DA-4E10-A7F6-51669BE60C05}" sibTransId="{101A8C90-A102-4861-ADFE-CEF75125CB0E}"/>
    <dgm:cxn modelId="{BB9D55C8-1E95-4B03-9E34-F5671CC0F17E}" type="presOf" srcId="{22F4A647-65E9-4202-8069-62864994E2FC}" destId="{86C42259-9353-44F9-A320-A1EF8CB2EB94}" srcOrd="0" destOrd="0" presId="urn:microsoft.com/office/officeart/2005/8/layout/radial1"/>
    <dgm:cxn modelId="{15310EA2-FE79-4908-8B07-DD28BD3BBF4A}" type="presOf" srcId="{727228AB-60F9-4DB1-9FAE-4CDEEF0A3D48}" destId="{48806DFE-7A82-4783-97FE-1E0581457EAF}" srcOrd="1" destOrd="0" presId="urn:microsoft.com/office/officeart/2005/8/layout/radial1"/>
    <dgm:cxn modelId="{40C27BB1-F082-4578-A7EE-4AC47D07F657}" type="presOf" srcId="{2DDA1780-AD8F-4D3B-8A04-36EB6B453632}" destId="{64EF3DD6-340A-46DD-8157-40DC8202873D}" srcOrd="0" destOrd="0" presId="urn:microsoft.com/office/officeart/2005/8/layout/radial1"/>
    <dgm:cxn modelId="{75E3C558-E663-446B-AB96-492C1D5CC564}" type="presOf" srcId="{9873D2EB-8D59-48D5-A2E4-486EB66DBEC8}" destId="{6E47B0B6-9E89-4C50-AB48-707A410D4612}" srcOrd="0" destOrd="0" presId="urn:microsoft.com/office/officeart/2005/8/layout/radial1"/>
    <dgm:cxn modelId="{3111FC88-D91F-4B7C-92DE-DC4048BE7753}" type="presOf" srcId="{419D8999-F30A-4F08-BC3E-E40BFD6182EE}" destId="{C3865AF1-8745-4C19-8EA8-2F7D2D587377}" srcOrd="0" destOrd="0" presId="urn:microsoft.com/office/officeart/2005/8/layout/radial1"/>
    <dgm:cxn modelId="{14FC426B-E993-4B93-B295-C446ADCBB58F}" type="presOf" srcId="{C748BED8-9F2A-490F-ABCB-277F7AD1D02F}" destId="{5A853E46-5D63-48B8-8A51-8E48D0FC300F}" srcOrd="0" destOrd="0" presId="urn:microsoft.com/office/officeart/2005/8/layout/radial1"/>
    <dgm:cxn modelId="{C2655EC6-D713-4700-91B6-3B614F10E0BE}" srcId="{C78148B6-5408-47CD-94F3-3A41D351BF04}" destId="{D0589A38-9C09-43E9-86FD-F089D27FC824}" srcOrd="2" destOrd="0" parTransId="{8220B04E-CF87-457C-9838-B2D8750727A3}" sibTransId="{7E36543F-BFC8-4D47-A93A-67A52917251A}"/>
    <dgm:cxn modelId="{410D2C8A-9C03-4F2E-83CC-59225B6286E5}" type="presOf" srcId="{3BBBE22E-7267-4355-ACC5-2B7B7A83E882}" destId="{E5AA6EBE-87FF-43F9-A76B-F79DC409A3F1}" srcOrd="0" destOrd="0" presId="urn:microsoft.com/office/officeart/2005/8/layout/radial1"/>
    <dgm:cxn modelId="{849AEE0A-64F0-48E2-9431-BA3B4BE423A2}" type="presOf" srcId="{5DDCBFFA-C367-4799-99A2-4669F966D1D3}" destId="{41D68692-2605-492F-9CA3-E724B47F2373}" srcOrd="0" destOrd="0" presId="urn:microsoft.com/office/officeart/2005/8/layout/radial1"/>
    <dgm:cxn modelId="{10467651-D2E1-45E0-8404-BE6D69933E0D}" type="presOf" srcId="{CD443915-755A-4B88-A6C9-B32190C4120B}" destId="{340764FC-E5E0-474F-B952-45E45D8F8778}" srcOrd="0" destOrd="0" presId="urn:microsoft.com/office/officeart/2005/8/layout/radial1"/>
    <dgm:cxn modelId="{F21BBE32-127F-4FC2-BE06-BDBA1ECEA9D7}" type="presOf" srcId="{D0589A38-9C09-43E9-86FD-F089D27FC824}" destId="{13B391E8-CCAB-4BE3-9ACA-16D1282241E1}" srcOrd="0" destOrd="0" presId="urn:microsoft.com/office/officeart/2005/8/layout/radial1"/>
    <dgm:cxn modelId="{5C5F5E56-229E-4AD0-AA0C-FCAB1A003AF3}" srcId="{C78148B6-5408-47CD-94F3-3A41D351BF04}" destId="{4BD167DB-B06E-417A-865A-1292F9CE852A}" srcOrd="7" destOrd="0" parTransId="{5DDCBFFA-C367-4799-99A2-4669F966D1D3}" sibTransId="{C1EA39E6-E7CB-475B-8E94-B9959ABA21DB}"/>
    <dgm:cxn modelId="{D62B832A-B68D-46BD-A9DD-CE704437D4ED}" type="presOf" srcId="{8220B04E-CF87-457C-9838-B2D8750727A3}" destId="{A7B3A92E-A029-462F-A2F2-23D58723BD1C}" srcOrd="1" destOrd="0" presId="urn:microsoft.com/office/officeart/2005/8/layout/radial1"/>
    <dgm:cxn modelId="{9D53F686-CC5F-4F06-8C6E-AE43473B1EBB}" srcId="{C78148B6-5408-47CD-94F3-3A41D351BF04}" destId="{5CD673F9-5383-4ACF-B3BB-CEA12536CE23}" srcOrd="5" destOrd="0" parTransId="{8411AA6C-AD25-4AD4-BEC0-D0D185DC70FB}" sibTransId="{BEDDF3D6-7137-4413-84D2-A7167ACD2E8A}"/>
    <dgm:cxn modelId="{737CC12E-DE90-40B5-92C5-14A097713806}" type="presOf" srcId="{8411AA6C-AD25-4AD4-BEC0-D0D185DC70FB}" destId="{E7305B77-4DD4-48E1-8C41-9376C738B6DC}" srcOrd="1" destOrd="0" presId="urn:microsoft.com/office/officeart/2005/8/layout/radial1"/>
    <dgm:cxn modelId="{6EC3F75F-DDB8-448B-8E6E-26328FB53A48}" type="presOf" srcId="{7CDC4409-61DA-4E10-A7F6-51669BE60C05}" destId="{D6507EE6-8B1A-48C2-A142-D9943FA7DE5F}" srcOrd="0" destOrd="0" presId="urn:microsoft.com/office/officeart/2005/8/layout/radial1"/>
    <dgm:cxn modelId="{7CFAB739-3146-4F7C-8276-9EF79BC23A53}" srcId="{C78148B6-5408-47CD-94F3-3A41D351BF04}" destId="{2DDA1780-AD8F-4D3B-8A04-36EB6B453632}" srcOrd="1" destOrd="0" parTransId="{22F4A647-65E9-4202-8069-62864994E2FC}" sibTransId="{1D14A5FB-5CAB-47CF-8660-20732373E83D}"/>
    <dgm:cxn modelId="{65C93E28-9BF8-49BB-AB69-744B17635EEB}" type="presOf" srcId="{7CDC4409-61DA-4E10-A7F6-51669BE60C05}" destId="{E2C9F7D0-22A7-4EB7-8C02-EB0617A1895B}" srcOrd="1" destOrd="0" presId="urn:microsoft.com/office/officeart/2005/8/layout/radial1"/>
    <dgm:cxn modelId="{273A8032-C40A-4BB5-B8B7-15EC7CC8E85C}" type="presOf" srcId="{C78148B6-5408-47CD-94F3-3A41D351BF04}" destId="{E17242A4-581E-4833-BA6B-EE6008A58F24}" srcOrd="0" destOrd="0" presId="urn:microsoft.com/office/officeart/2005/8/layout/radial1"/>
    <dgm:cxn modelId="{38B8E681-0627-4077-9071-4C2A84597C95}" type="presOf" srcId="{8220B04E-CF87-457C-9838-B2D8750727A3}" destId="{FF3CC98D-207F-40C9-8952-B3B5F2F57D50}" srcOrd="0" destOrd="0" presId="urn:microsoft.com/office/officeart/2005/8/layout/radial1"/>
    <dgm:cxn modelId="{E14E7C5A-3E62-42DB-8FBC-5A7EFB98D0F1}" type="presOf" srcId="{3247AA8E-568B-485E-85E0-1DD8DF6DB1FC}" destId="{C5E129B3-8AC7-477E-B360-EBA5F0EC1877}" srcOrd="0" destOrd="0" presId="urn:microsoft.com/office/officeart/2005/8/layout/radial1"/>
    <dgm:cxn modelId="{D4A88FD5-01BF-472F-83CC-6E8F7E7BD95A}" type="presOf" srcId="{6E88699A-5150-408E-8ADF-81788F3C3AC8}" destId="{C15C666F-E2C7-41CE-84AE-5792FF009ED8}" srcOrd="0" destOrd="0" presId="urn:microsoft.com/office/officeart/2005/8/layout/radial1"/>
    <dgm:cxn modelId="{1BE7F6DC-FF2D-4F11-9689-BF8C39C7F0E8}" type="presOf" srcId="{C66E7AD9-70E4-4FED-897A-8A89359B88A8}" destId="{9E243090-9FC0-45C1-BA8C-30DFD0B37D70}" srcOrd="0" destOrd="0" presId="urn:microsoft.com/office/officeart/2005/8/layout/radial1"/>
    <dgm:cxn modelId="{4E3BF0DA-EA23-4630-810F-7954D4007FE6}" type="presOf" srcId="{22F4A647-65E9-4202-8069-62864994E2FC}" destId="{F02B020F-935D-49DF-8C71-5A9D59EDE76A}" srcOrd="1" destOrd="0" presId="urn:microsoft.com/office/officeart/2005/8/layout/radial1"/>
    <dgm:cxn modelId="{6DFA48B6-8E05-4B30-BE4E-12AFCAA12064}" type="presParOf" srcId="{E5AA6EBE-87FF-43F9-A76B-F79DC409A3F1}" destId="{E17242A4-581E-4833-BA6B-EE6008A58F24}" srcOrd="0" destOrd="0" presId="urn:microsoft.com/office/officeart/2005/8/layout/radial1"/>
    <dgm:cxn modelId="{1F80AAAA-868B-4824-AB27-974BF7FA0A39}" type="presParOf" srcId="{E5AA6EBE-87FF-43F9-A76B-F79DC409A3F1}" destId="{D6507EE6-8B1A-48C2-A142-D9943FA7DE5F}" srcOrd="1" destOrd="0" presId="urn:microsoft.com/office/officeart/2005/8/layout/radial1"/>
    <dgm:cxn modelId="{AA7F7503-EEB5-41EB-8A53-1C4E21B0D882}" type="presParOf" srcId="{D6507EE6-8B1A-48C2-A142-D9943FA7DE5F}" destId="{E2C9F7D0-22A7-4EB7-8C02-EB0617A1895B}" srcOrd="0" destOrd="0" presId="urn:microsoft.com/office/officeart/2005/8/layout/radial1"/>
    <dgm:cxn modelId="{B5ABC5BB-BCBA-465D-B172-EB23FC1A3E84}" type="presParOf" srcId="{E5AA6EBE-87FF-43F9-A76B-F79DC409A3F1}" destId="{7933D561-4353-431D-B743-D25D41097A1A}" srcOrd="2" destOrd="0" presId="urn:microsoft.com/office/officeart/2005/8/layout/radial1"/>
    <dgm:cxn modelId="{D26C286E-30AE-4887-9139-002510812489}" type="presParOf" srcId="{E5AA6EBE-87FF-43F9-A76B-F79DC409A3F1}" destId="{86C42259-9353-44F9-A320-A1EF8CB2EB94}" srcOrd="3" destOrd="0" presId="urn:microsoft.com/office/officeart/2005/8/layout/radial1"/>
    <dgm:cxn modelId="{A3DA16BF-E1A3-4B99-9FCB-A376DAC3D0DB}" type="presParOf" srcId="{86C42259-9353-44F9-A320-A1EF8CB2EB94}" destId="{F02B020F-935D-49DF-8C71-5A9D59EDE76A}" srcOrd="0" destOrd="0" presId="urn:microsoft.com/office/officeart/2005/8/layout/radial1"/>
    <dgm:cxn modelId="{2E9DE920-7ADB-4FEB-A448-6EE296BDF98E}" type="presParOf" srcId="{E5AA6EBE-87FF-43F9-A76B-F79DC409A3F1}" destId="{64EF3DD6-340A-46DD-8157-40DC8202873D}" srcOrd="4" destOrd="0" presId="urn:microsoft.com/office/officeart/2005/8/layout/radial1"/>
    <dgm:cxn modelId="{1A1C2D98-084C-40D6-A18E-8CDF23F2D9CB}" type="presParOf" srcId="{E5AA6EBE-87FF-43F9-A76B-F79DC409A3F1}" destId="{FF3CC98D-207F-40C9-8952-B3B5F2F57D50}" srcOrd="5" destOrd="0" presId="urn:microsoft.com/office/officeart/2005/8/layout/radial1"/>
    <dgm:cxn modelId="{4D51B50F-B9F3-4FA1-8608-50720BDA006B}" type="presParOf" srcId="{FF3CC98D-207F-40C9-8952-B3B5F2F57D50}" destId="{A7B3A92E-A029-462F-A2F2-23D58723BD1C}" srcOrd="0" destOrd="0" presId="urn:microsoft.com/office/officeart/2005/8/layout/radial1"/>
    <dgm:cxn modelId="{691E73D4-5E6B-4C97-B2F2-BC3B48B3D871}" type="presParOf" srcId="{E5AA6EBE-87FF-43F9-A76B-F79DC409A3F1}" destId="{13B391E8-CCAB-4BE3-9ACA-16D1282241E1}" srcOrd="6" destOrd="0" presId="urn:microsoft.com/office/officeart/2005/8/layout/radial1"/>
    <dgm:cxn modelId="{C34BCEA3-57AD-406F-B6AB-F0BF6739E68F}" type="presParOf" srcId="{E5AA6EBE-87FF-43F9-A76B-F79DC409A3F1}" destId="{C5E129B3-8AC7-477E-B360-EBA5F0EC1877}" srcOrd="7" destOrd="0" presId="urn:microsoft.com/office/officeart/2005/8/layout/radial1"/>
    <dgm:cxn modelId="{5553543A-2C7E-4905-90AB-BEA7A532D6B1}" type="presParOf" srcId="{C5E129B3-8AC7-477E-B360-EBA5F0EC1877}" destId="{617DF805-3490-4EA9-8156-BE698CC20B9D}" srcOrd="0" destOrd="0" presId="urn:microsoft.com/office/officeart/2005/8/layout/radial1"/>
    <dgm:cxn modelId="{C494B7AE-FFFC-462A-93F4-E54B5A687263}" type="presParOf" srcId="{E5AA6EBE-87FF-43F9-A76B-F79DC409A3F1}" destId="{340764FC-E5E0-474F-B952-45E45D8F8778}" srcOrd="8" destOrd="0" presId="urn:microsoft.com/office/officeart/2005/8/layout/radial1"/>
    <dgm:cxn modelId="{9E722BFF-A908-4B5D-A89A-721E81D64664}" type="presParOf" srcId="{E5AA6EBE-87FF-43F9-A76B-F79DC409A3F1}" destId="{6E47B0B6-9E89-4C50-AB48-707A410D4612}" srcOrd="9" destOrd="0" presId="urn:microsoft.com/office/officeart/2005/8/layout/radial1"/>
    <dgm:cxn modelId="{55A4A204-241C-4D13-82B5-46B3FD6C99F7}" type="presParOf" srcId="{6E47B0B6-9E89-4C50-AB48-707A410D4612}" destId="{48460879-91CD-4F72-8C35-CD731B19A29A}" srcOrd="0" destOrd="0" presId="urn:microsoft.com/office/officeart/2005/8/layout/radial1"/>
    <dgm:cxn modelId="{ADA46EB3-1CCF-4869-8691-9B1B5379EAEC}" type="presParOf" srcId="{E5AA6EBE-87FF-43F9-A76B-F79DC409A3F1}" destId="{C3865AF1-8745-4C19-8EA8-2F7D2D587377}" srcOrd="10" destOrd="0" presId="urn:microsoft.com/office/officeart/2005/8/layout/radial1"/>
    <dgm:cxn modelId="{299249A9-A0F6-4287-ABFE-3D6E1D24C74E}" type="presParOf" srcId="{E5AA6EBE-87FF-43F9-A76B-F79DC409A3F1}" destId="{7734BF5B-68CF-46A7-95AB-6A01013730CF}" srcOrd="11" destOrd="0" presId="urn:microsoft.com/office/officeart/2005/8/layout/radial1"/>
    <dgm:cxn modelId="{AD76BE33-6D49-4D3C-8C3A-88D05108D467}" type="presParOf" srcId="{7734BF5B-68CF-46A7-95AB-6A01013730CF}" destId="{E7305B77-4DD4-48E1-8C41-9376C738B6DC}" srcOrd="0" destOrd="0" presId="urn:microsoft.com/office/officeart/2005/8/layout/radial1"/>
    <dgm:cxn modelId="{CBD26F02-7D61-4317-B0D2-FFD5A9E998A9}" type="presParOf" srcId="{E5AA6EBE-87FF-43F9-A76B-F79DC409A3F1}" destId="{7E5E5567-079E-451F-8BC7-D5262539E24C}" srcOrd="12" destOrd="0" presId="urn:microsoft.com/office/officeart/2005/8/layout/radial1"/>
    <dgm:cxn modelId="{F919F43B-0FA9-4906-BF63-491BDE9B2809}" type="presParOf" srcId="{E5AA6EBE-87FF-43F9-A76B-F79DC409A3F1}" destId="{5A853E46-5D63-48B8-8A51-8E48D0FC300F}" srcOrd="13" destOrd="0" presId="urn:microsoft.com/office/officeart/2005/8/layout/radial1"/>
    <dgm:cxn modelId="{10D64126-7460-413C-BDB8-ACFBE83973A2}" type="presParOf" srcId="{5A853E46-5D63-48B8-8A51-8E48D0FC300F}" destId="{7C10D79A-E6E9-496F-B9A1-7B63A1233391}" srcOrd="0" destOrd="0" presId="urn:microsoft.com/office/officeart/2005/8/layout/radial1"/>
    <dgm:cxn modelId="{C24EB551-F65C-49A5-801E-2168B4070293}" type="presParOf" srcId="{E5AA6EBE-87FF-43F9-A76B-F79DC409A3F1}" destId="{9E243090-9FC0-45C1-BA8C-30DFD0B37D70}" srcOrd="14" destOrd="0" presId="urn:microsoft.com/office/officeart/2005/8/layout/radial1"/>
    <dgm:cxn modelId="{42EB190A-090F-47EB-B65A-22519A4E0E72}" type="presParOf" srcId="{E5AA6EBE-87FF-43F9-A76B-F79DC409A3F1}" destId="{41D68692-2605-492F-9CA3-E724B47F2373}" srcOrd="15" destOrd="0" presId="urn:microsoft.com/office/officeart/2005/8/layout/radial1"/>
    <dgm:cxn modelId="{DC3105AF-F7E5-48D5-AFCD-B7FC1D93DBE6}" type="presParOf" srcId="{41D68692-2605-492F-9CA3-E724B47F2373}" destId="{1EEE6897-4EC3-4597-835F-10E8B8A4721D}" srcOrd="0" destOrd="0" presId="urn:microsoft.com/office/officeart/2005/8/layout/radial1"/>
    <dgm:cxn modelId="{46D722CD-9307-4064-8A88-E09214290D9E}" type="presParOf" srcId="{E5AA6EBE-87FF-43F9-A76B-F79DC409A3F1}" destId="{0D56DF97-286D-4B4E-8B7C-4C11517FA3B7}" srcOrd="16" destOrd="0" presId="urn:microsoft.com/office/officeart/2005/8/layout/radial1"/>
    <dgm:cxn modelId="{DA5F2694-2D04-40F9-B0B6-ABF13DE147D7}" type="presParOf" srcId="{E5AA6EBE-87FF-43F9-A76B-F79DC409A3F1}" destId="{2139AADD-18EA-4FEB-8032-EF9E199B0519}" srcOrd="17" destOrd="0" presId="urn:microsoft.com/office/officeart/2005/8/layout/radial1"/>
    <dgm:cxn modelId="{0FB7DB7D-110E-4D83-9C75-FBF246937FA0}" type="presParOf" srcId="{2139AADD-18EA-4FEB-8032-EF9E199B0519}" destId="{48806DFE-7A82-4783-97FE-1E0581457EAF}" srcOrd="0" destOrd="0" presId="urn:microsoft.com/office/officeart/2005/8/layout/radial1"/>
    <dgm:cxn modelId="{413D18BF-5853-4F7B-86BA-7A0895E4414D}" type="presParOf" srcId="{E5AA6EBE-87FF-43F9-A76B-F79DC409A3F1}" destId="{C15C666F-E2C7-41CE-84AE-5792FF009ED8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31065-C345-4F3B-ABE9-CB0F92740C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8518E1-0B73-4F41-8C93-5CD96EEA4B06}">
      <dgm:prSet phldrT="[Текст]" custT="1"/>
      <dgm:spPr>
        <a:xfrm>
          <a:off x="528160" y="-209755"/>
          <a:ext cx="7732229" cy="1294339"/>
        </a:xfr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r>
            <a:rPr lang="ru-RU" sz="36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РАСХОДЫ</a:t>
          </a:r>
        </a:p>
      </dgm:t>
    </dgm:pt>
    <dgm:pt modelId="{C9CB716D-8343-4B8A-AC7E-9006A3D25B02}" type="parTrans" cxnId="{D7F5FAF2-CDBD-4149-9639-781B4ED03A61}">
      <dgm:prSet/>
      <dgm:spPr/>
      <dgm:t>
        <a:bodyPr/>
        <a:lstStyle/>
        <a:p>
          <a:endParaRPr lang="ru-RU"/>
        </a:p>
      </dgm:t>
    </dgm:pt>
    <dgm:pt modelId="{ACD23E29-7FB0-4A05-9259-958039ABFC9C}" type="sibTrans" cxnId="{D7F5FAF2-CDBD-4149-9639-781B4ED03A61}">
      <dgm:prSet/>
      <dgm:spPr>
        <a:xfrm rot="3600000">
          <a:off x="4794987" y="1851091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4A49B8C-6519-4096-BEF2-86109F68DFD4}">
      <dgm:prSet phldrT="[Текст]" custT="1"/>
      <dgm:spPr>
        <a:xfrm>
          <a:off x="0" y="3108314"/>
          <a:ext cx="3507375" cy="2064368"/>
        </a:xfr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rgbClr val="A5C249">
              <a:lumMod val="50000"/>
            </a:srgbClr>
          </a:contourClr>
        </a:sp3d>
      </dgm:spPr>
      <dgm:t>
        <a:bodyPr/>
        <a:lstStyle/>
        <a:p>
          <a:r>
            <a:rPr lang="ru-RU" sz="2000" b="1" i="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Текущие</a:t>
          </a:r>
          <a:r>
            <a:rPr lang="ru-RU" sz="2000" b="1" i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 расходы 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расходы, как заработная плата, приобретение услуг, транспортные услуги, коммунальные услуги</a:t>
          </a:r>
        </a:p>
        <a:p>
          <a:endParaRPr lang="ru-RU" sz="14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A1315613-6470-43B0-9BD5-A3909B5C95B7}" type="parTrans" cxnId="{DEA7A763-6593-4108-8878-5D931A4D1113}">
      <dgm:prSet/>
      <dgm:spPr/>
      <dgm:t>
        <a:bodyPr/>
        <a:lstStyle/>
        <a:p>
          <a:endParaRPr lang="ru-RU"/>
        </a:p>
      </dgm:t>
    </dgm:pt>
    <dgm:pt modelId="{DAD83A84-A211-40A4-97C7-923CC9CF3541}" type="sibTrans" cxnId="{DEA7A763-6593-4108-8878-5D931A4D1113}">
      <dgm:prSet/>
      <dgm:spPr>
        <a:xfrm rot="18329510">
          <a:off x="2665004" y="1869939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AE0B50B-BE33-4275-9F84-C936F253B089}">
      <dgm:prSet custT="1"/>
      <dgm:spPr>
        <a:xfrm>
          <a:off x="4872998" y="3070616"/>
          <a:ext cx="3318505" cy="2139763"/>
        </a:xfrm>
        <a:gradFill rotWithShape="0">
          <a:gsLst>
            <a:gs pos="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0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Капитальные расходы бюджетов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 , как  капитальное строительство, капитальный ремонт, приобретение оборудования, инвентаря длительного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пользования</a:t>
          </a:r>
          <a:endParaRPr lang="ru-RU" sz="1400" b="1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0AC36F16-AFF8-41B0-AA9F-99BFE55ABF80}" type="parTrans" cxnId="{01C36C1F-A8A0-4DC5-9B30-A0B821FCD956}">
      <dgm:prSet/>
      <dgm:spPr/>
      <dgm:t>
        <a:bodyPr/>
        <a:lstStyle/>
        <a:p>
          <a:endParaRPr lang="ru-RU"/>
        </a:p>
      </dgm:t>
    </dgm:pt>
    <dgm:pt modelId="{BF103A25-2989-44A8-8F7A-52AF6B224E3C}" type="sibTrans" cxnId="{01C36C1F-A8A0-4DC5-9B30-A0B821FCD956}">
      <dgm:prSet/>
      <dgm:spPr>
        <a:xfrm rot="10800000">
          <a:off x="3643937" y="3913988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1DE5F2DD-CAC4-49C6-AB7F-385E376285C6}" type="pres">
      <dgm:prSet presAssocID="{61931065-C345-4F3B-ABE9-CB0F92740C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6C0A05-E1B8-401A-BCB1-752321B12E13}" type="pres">
      <dgm:prSet presAssocID="{CD8518E1-0B73-4F41-8C93-5CD96EEA4B06}" presName="node" presStyleLbl="node1" presStyleIdx="0" presStyleCnt="3" custScaleX="298694" custRadScaleRad="97109" custRadScaleInc="-94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007533E-AA26-4495-B569-0A4C60A83787}" type="pres">
      <dgm:prSet presAssocID="{ACD23E29-7FB0-4A05-9259-958039ABFC9C}" presName="sibTrans" presStyleLbl="sibTrans2D1" presStyleIdx="0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D3FA7D3-2A47-427F-8555-21F8E65B99EF}" type="pres">
      <dgm:prSet presAssocID="{ACD23E29-7FB0-4A05-9259-958039ABFC9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B43DFFB-5A1B-4805-B7D3-51C38D65ED0B}" type="pres">
      <dgm:prSet presAssocID="{AAE0B50B-BE33-4275-9F84-C936F253B089}" presName="node" presStyleLbl="node1" presStyleIdx="1" presStyleCnt="3" custScaleX="128193" custScaleY="165317" custRadScaleRad="93927" custRadScaleInc="-1484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AF53BEB-0DB0-4983-ACF1-4E874E9D6E19}" type="pres">
      <dgm:prSet presAssocID="{BF103A25-2989-44A8-8F7A-52AF6B224E3C}" presName="sibTrans" presStyleLbl="sibTrans2D1" presStyleIdx="1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97C1B2B-E0F5-4743-8B5F-DB80C3606A62}" type="pres">
      <dgm:prSet presAssocID="{BF103A25-2989-44A8-8F7A-52AF6B224E3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D64A5D0-E8F1-407E-85A2-D965CC9B642B}" type="pres">
      <dgm:prSet presAssocID="{04A49B8C-6519-4096-BEF2-86109F68DFD4}" presName="node" presStyleLbl="node1" presStyleIdx="2" presStyleCnt="3" custScaleX="135489" custScaleY="159492" custRadScaleRad="130079" custRadScaleInc="2339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863399-D26F-4E22-85A2-C8E842582E69}" type="pres">
      <dgm:prSet presAssocID="{DAD83A84-A211-40A4-97C7-923CC9CF3541}" presName="sibTrans" presStyleLbl="sibTrans2D1" presStyleIdx="2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30B6424-9510-4121-93F7-B4FFFED7FE2C}" type="pres">
      <dgm:prSet presAssocID="{DAD83A84-A211-40A4-97C7-923CC9CF354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17AE6B7-3CF4-4C68-AFD2-7BDF5E7149FA}" type="presOf" srcId="{ACD23E29-7FB0-4A05-9259-958039ABFC9C}" destId="{7007533E-AA26-4495-B569-0A4C60A83787}" srcOrd="0" destOrd="0" presId="urn:microsoft.com/office/officeart/2005/8/layout/cycle7"/>
    <dgm:cxn modelId="{27EBAE44-CD1B-409F-B92D-87F0C7373107}" type="presOf" srcId="{BF103A25-2989-44A8-8F7A-52AF6B224E3C}" destId="{397C1B2B-E0F5-4743-8B5F-DB80C3606A62}" srcOrd="1" destOrd="0" presId="urn:microsoft.com/office/officeart/2005/8/layout/cycle7"/>
    <dgm:cxn modelId="{A2C69D0A-F065-4393-A548-BE87104EBD90}" type="presOf" srcId="{DAD83A84-A211-40A4-97C7-923CC9CF3541}" destId="{A4863399-D26F-4E22-85A2-C8E842582E69}" srcOrd="0" destOrd="0" presId="urn:microsoft.com/office/officeart/2005/8/layout/cycle7"/>
    <dgm:cxn modelId="{29890E4C-092A-46DB-A472-F4FA8DB98A3A}" type="presOf" srcId="{04A49B8C-6519-4096-BEF2-86109F68DFD4}" destId="{FD64A5D0-E8F1-407E-85A2-D965CC9B642B}" srcOrd="0" destOrd="0" presId="urn:microsoft.com/office/officeart/2005/8/layout/cycle7"/>
    <dgm:cxn modelId="{B21F2E77-8AAD-4DDC-9C1D-3FAF3EE96489}" type="presOf" srcId="{61931065-C345-4F3B-ABE9-CB0F92740C27}" destId="{1DE5F2DD-CAC4-49C6-AB7F-385E376285C6}" srcOrd="0" destOrd="0" presId="urn:microsoft.com/office/officeart/2005/8/layout/cycle7"/>
    <dgm:cxn modelId="{391E535A-A577-4316-8F42-6295C5A09B79}" type="presOf" srcId="{DAD83A84-A211-40A4-97C7-923CC9CF3541}" destId="{830B6424-9510-4121-93F7-B4FFFED7FE2C}" srcOrd="1" destOrd="0" presId="urn:microsoft.com/office/officeart/2005/8/layout/cycle7"/>
    <dgm:cxn modelId="{1FD5449D-6205-41AB-A03B-4C81BF950F00}" type="presOf" srcId="{BF103A25-2989-44A8-8F7A-52AF6B224E3C}" destId="{5AF53BEB-0DB0-4983-ACF1-4E874E9D6E19}" srcOrd="0" destOrd="0" presId="urn:microsoft.com/office/officeart/2005/8/layout/cycle7"/>
    <dgm:cxn modelId="{4B3AAF8C-1BC2-4A75-9DB8-7B8509EBE31C}" type="presOf" srcId="{ACD23E29-7FB0-4A05-9259-958039ABFC9C}" destId="{7D3FA7D3-2A47-427F-8555-21F8E65B99EF}" srcOrd="1" destOrd="0" presId="urn:microsoft.com/office/officeart/2005/8/layout/cycle7"/>
    <dgm:cxn modelId="{C9EFF3AF-99CD-40FE-B767-1AE99CEB3BCE}" type="presOf" srcId="{CD8518E1-0B73-4F41-8C93-5CD96EEA4B06}" destId="{BA6C0A05-E1B8-401A-BCB1-752321B12E13}" srcOrd="0" destOrd="0" presId="urn:microsoft.com/office/officeart/2005/8/layout/cycle7"/>
    <dgm:cxn modelId="{01C36C1F-A8A0-4DC5-9B30-A0B821FCD956}" srcId="{61931065-C345-4F3B-ABE9-CB0F92740C27}" destId="{AAE0B50B-BE33-4275-9F84-C936F253B089}" srcOrd="1" destOrd="0" parTransId="{0AC36F16-AFF8-41B0-AA9F-99BFE55ABF80}" sibTransId="{BF103A25-2989-44A8-8F7A-52AF6B224E3C}"/>
    <dgm:cxn modelId="{B177E6E0-415A-46D0-908B-2B67BEFA0329}" type="presOf" srcId="{AAE0B50B-BE33-4275-9F84-C936F253B089}" destId="{4B43DFFB-5A1B-4805-B7D3-51C38D65ED0B}" srcOrd="0" destOrd="0" presId="urn:microsoft.com/office/officeart/2005/8/layout/cycle7"/>
    <dgm:cxn modelId="{DEA7A763-6593-4108-8878-5D931A4D1113}" srcId="{61931065-C345-4F3B-ABE9-CB0F92740C27}" destId="{04A49B8C-6519-4096-BEF2-86109F68DFD4}" srcOrd="2" destOrd="0" parTransId="{A1315613-6470-43B0-9BD5-A3909B5C95B7}" sibTransId="{DAD83A84-A211-40A4-97C7-923CC9CF3541}"/>
    <dgm:cxn modelId="{D7F5FAF2-CDBD-4149-9639-781B4ED03A61}" srcId="{61931065-C345-4F3B-ABE9-CB0F92740C27}" destId="{CD8518E1-0B73-4F41-8C93-5CD96EEA4B06}" srcOrd="0" destOrd="0" parTransId="{C9CB716D-8343-4B8A-AC7E-9006A3D25B02}" sibTransId="{ACD23E29-7FB0-4A05-9259-958039ABFC9C}"/>
    <dgm:cxn modelId="{2F9218B2-C6A4-43B4-87C1-63A0CD94010B}" type="presParOf" srcId="{1DE5F2DD-CAC4-49C6-AB7F-385E376285C6}" destId="{BA6C0A05-E1B8-401A-BCB1-752321B12E13}" srcOrd="0" destOrd="0" presId="urn:microsoft.com/office/officeart/2005/8/layout/cycle7"/>
    <dgm:cxn modelId="{FBA7FA47-4292-4B88-A692-CC947117B95C}" type="presParOf" srcId="{1DE5F2DD-CAC4-49C6-AB7F-385E376285C6}" destId="{7007533E-AA26-4495-B569-0A4C60A83787}" srcOrd="1" destOrd="0" presId="urn:microsoft.com/office/officeart/2005/8/layout/cycle7"/>
    <dgm:cxn modelId="{46F7CC3D-2171-4EB8-98BC-A203B4636F11}" type="presParOf" srcId="{7007533E-AA26-4495-B569-0A4C60A83787}" destId="{7D3FA7D3-2A47-427F-8555-21F8E65B99EF}" srcOrd="0" destOrd="0" presId="urn:microsoft.com/office/officeart/2005/8/layout/cycle7"/>
    <dgm:cxn modelId="{8838B1B5-FEB4-4688-81EB-985E64B6B52B}" type="presParOf" srcId="{1DE5F2DD-CAC4-49C6-AB7F-385E376285C6}" destId="{4B43DFFB-5A1B-4805-B7D3-51C38D65ED0B}" srcOrd="2" destOrd="0" presId="urn:microsoft.com/office/officeart/2005/8/layout/cycle7"/>
    <dgm:cxn modelId="{6404C3EA-4B09-46B0-B631-C9A0F7233572}" type="presParOf" srcId="{1DE5F2DD-CAC4-49C6-AB7F-385E376285C6}" destId="{5AF53BEB-0DB0-4983-ACF1-4E874E9D6E19}" srcOrd="3" destOrd="0" presId="urn:microsoft.com/office/officeart/2005/8/layout/cycle7"/>
    <dgm:cxn modelId="{CB5F9719-7E6E-46FF-A92B-72382A24944A}" type="presParOf" srcId="{5AF53BEB-0DB0-4983-ACF1-4E874E9D6E19}" destId="{397C1B2B-E0F5-4743-8B5F-DB80C3606A62}" srcOrd="0" destOrd="0" presId="urn:microsoft.com/office/officeart/2005/8/layout/cycle7"/>
    <dgm:cxn modelId="{F0F53B9C-BB9F-4A40-BA7E-835465AB982D}" type="presParOf" srcId="{1DE5F2DD-CAC4-49C6-AB7F-385E376285C6}" destId="{FD64A5D0-E8F1-407E-85A2-D965CC9B642B}" srcOrd="4" destOrd="0" presId="urn:microsoft.com/office/officeart/2005/8/layout/cycle7"/>
    <dgm:cxn modelId="{9B3C5E4E-6863-4D10-B291-C7BCFA1BD8C1}" type="presParOf" srcId="{1DE5F2DD-CAC4-49C6-AB7F-385E376285C6}" destId="{A4863399-D26F-4E22-85A2-C8E842582E69}" srcOrd="5" destOrd="0" presId="urn:microsoft.com/office/officeart/2005/8/layout/cycle7"/>
    <dgm:cxn modelId="{60E015C7-C115-4C29-994A-A642733B5C7B}" type="presParOf" srcId="{A4863399-D26F-4E22-85A2-C8E842582E69}" destId="{830B6424-9510-4121-93F7-B4FFFED7FE2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42A4-581E-4833-BA6B-EE6008A58F24}">
      <dsp:nvSpPr>
        <dsp:cNvPr id="0" name=""/>
        <dsp:cNvSpPr/>
      </dsp:nvSpPr>
      <dsp:spPr>
        <a:xfrm>
          <a:off x="3536621" y="2455065"/>
          <a:ext cx="1278594" cy="1278594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sz="11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3723867" y="2642311"/>
        <a:ext cx="904102" cy="904102"/>
      </dsp:txXfrm>
    </dsp:sp>
    <dsp:sp modelId="{D6507EE6-8B1A-48C2-A142-D9943FA7DE5F}">
      <dsp:nvSpPr>
        <dsp:cNvPr id="0" name=""/>
        <dsp:cNvSpPr/>
      </dsp:nvSpPr>
      <dsp:spPr>
        <a:xfrm rot="16200000">
          <a:off x="3598934" y="1864303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47069" y="1849232"/>
        <a:ext cx="57698" cy="57698"/>
      </dsp:txXfrm>
    </dsp:sp>
    <dsp:sp modelId="{7933D561-4353-431D-B743-D25D41097A1A}">
      <dsp:nvSpPr>
        <dsp:cNvPr id="0" name=""/>
        <dsp:cNvSpPr/>
      </dsp:nvSpPr>
      <dsp:spPr>
        <a:xfrm>
          <a:off x="3536621" y="22502"/>
          <a:ext cx="1278594" cy="1278594"/>
        </a:xfrm>
        <a:prstGeom prst="ellipse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0" u="none" strike="noStrike" kern="1200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rPr>
            <a:t>Президент РФ</a:t>
          </a:r>
        </a:p>
      </dsp:txBody>
      <dsp:txXfrm>
        <a:off x="3723867" y="209748"/>
        <a:ext cx="904102" cy="904102"/>
      </dsp:txXfrm>
    </dsp:sp>
    <dsp:sp modelId="{86C42259-9353-44F9-A320-A1EF8CB2EB94}">
      <dsp:nvSpPr>
        <dsp:cNvPr id="0" name=""/>
        <dsp:cNvSpPr/>
      </dsp:nvSpPr>
      <dsp:spPr>
        <a:xfrm rot="18600000">
          <a:off x="4380745" y="2148859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28880" y="2133788"/>
        <a:ext cx="57698" cy="57698"/>
      </dsp:txXfrm>
    </dsp:sp>
    <dsp:sp modelId="{64EF3DD6-340A-46DD-8157-40DC8202873D}">
      <dsp:nvSpPr>
        <dsp:cNvPr id="0" name=""/>
        <dsp:cNvSpPr/>
      </dsp:nvSpPr>
      <dsp:spPr>
        <a:xfrm>
          <a:off x="5100243" y="591614"/>
          <a:ext cx="1278594" cy="1278594"/>
        </a:xfrm>
        <a:prstGeom prst="ellipse">
          <a:avLst/>
        </a:prstGeom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700" b="0" i="0" u="none" strike="noStrike" kern="1200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законодательной власти</a:t>
          </a:r>
        </a:p>
      </dsp:txBody>
      <dsp:txXfrm>
        <a:off x="5287489" y="778860"/>
        <a:ext cx="904102" cy="904102"/>
      </dsp:txXfrm>
    </dsp:sp>
    <dsp:sp modelId="{FF3CC98D-207F-40C9-8952-B3B5F2F57D50}">
      <dsp:nvSpPr>
        <dsp:cNvPr id="0" name=""/>
        <dsp:cNvSpPr/>
      </dsp:nvSpPr>
      <dsp:spPr>
        <a:xfrm rot="21000000">
          <a:off x="4796738" y="2869379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44873" y="2854308"/>
        <a:ext cx="57698" cy="57698"/>
      </dsp:txXfrm>
    </dsp:sp>
    <dsp:sp modelId="{13B391E8-CCAB-4BE3-9ACA-16D1282241E1}">
      <dsp:nvSpPr>
        <dsp:cNvPr id="0" name=""/>
        <dsp:cNvSpPr/>
      </dsp:nvSpPr>
      <dsp:spPr>
        <a:xfrm>
          <a:off x="5932228" y="2032655"/>
          <a:ext cx="1278594" cy="1278594"/>
        </a:xfrm>
        <a:prstGeom prst="ellipse">
          <a:avLst/>
        </a:prstGeom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исполнительной власти </a:t>
          </a:r>
        </a:p>
      </dsp:txBody>
      <dsp:txXfrm>
        <a:off x="6119474" y="2219901"/>
        <a:ext cx="904102" cy="904102"/>
      </dsp:txXfrm>
    </dsp:sp>
    <dsp:sp modelId="{C5E129B3-8AC7-477E-B360-EBA5F0EC1877}">
      <dsp:nvSpPr>
        <dsp:cNvPr id="0" name=""/>
        <dsp:cNvSpPr/>
      </dsp:nvSpPr>
      <dsp:spPr>
        <a:xfrm rot="1800000">
          <a:off x="4652265" y="3688725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00400" y="3673654"/>
        <a:ext cx="57698" cy="57698"/>
      </dsp:txXfrm>
    </dsp:sp>
    <dsp:sp modelId="{340764FC-E5E0-474F-B952-45E45D8F8778}">
      <dsp:nvSpPr>
        <dsp:cNvPr id="0" name=""/>
        <dsp:cNvSpPr/>
      </dsp:nvSpPr>
      <dsp:spPr>
        <a:xfrm>
          <a:off x="5643283" y="3671347"/>
          <a:ext cx="1278594" cy="1278594"/>
        </a:xfrm>
        <a:prstGeom prst="ellipse">
          <a:avLst/>
        </a:prstGeom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sp:txBody>
      <dsp:txXfrm>
        <a:off x="5830529" y="3858593"/>
        <a:ext cx="904102" cy="904102"/>
      </dsp:txXfrm>
    </dsp:sp>
    <dsp:sp modelId="{6E47B0B6-9E89-4C50-AB48-707A410D4612}">
      <dsp:nvSpPr>
        <dsp:cNvPr id="0" name=""/>
        <dsp:cNvSpPr/>
      </dsp:nvSpPr>
      <dsp:spPr>
        <a:xfrm rot="4200000">
          <a:off x="4014927" y="4223515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63062" y="4208444"/>
        <a:ext cx="57698" cy="57698"/>
      </dsp:txXfrm>
    </dsp:sp>
    <dsp:sp modelId="{C3865AF1-8745-4C19-8EA8-2F7D2D587377}">
      <dsp:nvSpPr>
        <dsp:cNvPr id="0" name=""/>
        <dsp:cNvSpPr/>
      </dsp:nvSpPr>
      <dsp:spPr>
        <a:xfrm>
          <a:off x="4368607" y="4740927"/>
          <a:ext cx="1278594" cy="1278594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sp:txBody>
      <dsp:txXfrm>
        <a:off x="4555853" y="4928173"/>
        <a:ext cx="904102" cy="904102"/>
      </dsp:txXfrm>
    </dsp:sp>
    <dsp:sp modelId="{7734BF5B-68CF-46A7-95AB-6A01013730CF}">
      <dsp:nvSpPr>
        <dsp:cNvPr id="0" name=""/>
        <dsp:cNvSpPr/>
      </dsp:nvSpPr>
      <dsp:spPr>
        <a:xfrm rot="6600000">
          <a:off x="3182941" y="4223515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31076" y="4208444"/>
        <a:ext cx="57698" cy="57698"/>
      </dsp:txXfrm>
    </dsp:sp>
    <dsp:sp modelId="{7E5E5567-079E-451F-8BC7-D5262539E24C}">
      <dsp:nvSpPr>
        <dsp:cNvPr id="0" name=""/>
        <dsp:cNvSpPr/>
      </dsp:nvSpPr>
      <dsp:spPr>
        <a:xfrm>
          <a:off x="2704635" y="4740927"/>
          <a:ext cx="1278594" cy="1278594"/>
        </a:xfrm>
        <a:prstGeom prst="ellipse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sp:txBody>
      <dsp:txXfrm>
        <a:off x="2891881" y="4928173"/>
        <a:ext cx="904102" cy="904102"/>
      </dsp:txXfrm>
    </dsp:sp>
    <dsp:sp modelId="{5A853E46-5D63-48B8-8A51-8E48D0FC300F}">
      <dsp:nvSpPr>
        <dsp:cNvPr id="0" name=""/>
        <dsp:cNvSpPr/>
      </dsp:nvSpPr>
      <dsp:spPr>
        <a:xfrm rot="9000000">
          <a:off x="2545603" y="3688725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93738" y="3673654"/>
        <a:ext cx="57698" cy="57698"/>
      </dsp:txXfrm>
    </dsp:sp>
    <dsp:sp modelId="{9E243090-9FC0-45C1-BA8C-30DFD0B37D70}">
      <dsp:nvSpPr>
        <dsp:cNvPr id="0" name=""/>
        <dsp:cNvSpPr/>
      </dsp:nvSpPr>
      <dsp:spPr>
        <a:xfrm>
          <a:off x="1429959" y="3671347"/>
          <a:ext cx="1278594" cy="1278594"/>
        </a:xfrm>
        <a:prstGeom prst="ellipse">
          <a:avLst/>
        </a:prstGeom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sp:txBody>
      <dsp:txXfrm>
        <a:off x="1617205" y="3858593"/>
        <a:ext cx="904102" cy="904102"/>
      </dsp:txXfrm>
    </dsp:sp>
    <dsp:sp modelId="{41D68692-2605-492F-9CA3-E724B47F2373}">
      <dsp:nvSpPr>
        <dsp:cNvPr id="0" name=""/>
        <dsp:cNvSpPr/>
      </dsp:nvSpPr>
      <dsp:spPr>
        <a:xfrm rot="11400000">
          <a:off x="2401131" y="2869379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49266" y="2854308"/>
        <a:ext cx="57698" cy="57698"/>
      </dsp:txXfrm>
    </dsp:sp>
    <dsp:sp modelId="{0D56DF97-286D-4B4E-8B7C-4C11517FA3B7}">
      <dsp:nvSpPr>
        <dsp:cNvPr id="0" name=""/>
        <dsp:cNvSpPr/>
      </dsp:nvSpPr>
      <dsp:spPr>
        <a:xfrm>
          <a:off x="1141014" y="2032655"/>
          <a:ext cx="1278594" cy="1278594"/>
        </a:xfrm>
        <a:prstGeom prst="ellipse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 и распорядители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</a:t>
          </a:r>
        </a:p>
      </dsp:txBody>
      <dsp:txXfrm>
        <a:off x="1328260" y="2219901"/>
        <a:ext cx="904102" cy="904102"/>
      </dsp:txXfrm>
    </dsp:sp>
    <dsp:sp modelId="{2139AADD-18EA-4FEB-8032-EF9E199B0519}">
      <dsp:nvSpPr>
        <dsp:cNvPr id="0" name=""/>
        <dsp:cNvSpPr/>
      </dsp:nvSpPr>
      <dsp:spPr>
        <a:xfrm rot="13800000">
          <a:off x="2817123" y="2148859"/>
          <a:ext cx="1153968" cy="27556"/>
        </a:xfrm>
        <a:custGeom>
          <a:avLst/>
          <a:gdLst/>
          <a:ahLst/>
          <a:cxnLst/>
          <a:rect l="0" t="0" r="0" b="0"/>
          <a:pathLst>
            <a:path>
              <a:moveTo>
                <a:pt x="0" y="13778"/>
              </a:moveTo>
              <a:lnTo>
                <a:pt x="1153968" y="137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65258" y="2133788"/>
        <a:ext cx="57698" cy="57698"/>
      </dsp:txXfrm>
    </dsp:sp>
    <dsp:sp modelId="{C15C666F-E2C7-41CE-84AE-5792FF009ED8}">
      <dsp:nvSpPr>
        <dsp:cNvPr id="0" name=""/>
        <dsp:cNvSpPr/>
      </dsp:nvSpPr>
      <dsp:spPr>
        <a:xfrm>
          <a:off x="1972999" y="591614"/>
          <a:ext cx="1278594" cy="1278594"/>
        </a:xfrm>
        <a:prstGeom prst="ellipse">
          <a:avLst/>
        </a:prstGeom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sp:txBody>
      <dsp:txXfrm>
        <a:off x="2160245" y="778860"/>
        <a:ext cx="904102" cy="904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C0A05-E1B8-401A-BCB1-752321B12E13}">
      <dsp:nvSpPr>
        <dsp:cNvPr id="0" name=""/>
        <dsp:cNvSpPr/>
      </dsp:nvSpPr>
      <dsp:spPr>
        <a:xfrm>
          <a:off x="841372" y="-122245"/>
          <a:ext cx="6838564" cy="114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РАСХОДЫ</a:t>
          </a:r>
        </a:p>
      </dsp:txBody>
      <dsp:txXfrm>
        <a:off x="874900" y="-88717"/>
        <a:ext cx="6771508" cy="1077688"/>
      </dsp:txXfrm>
    </dsp:sp>
    <dsp:sp modelId="{7007533E-AA26-4495-B569-0A4C60A83787}">
      <dsp:nvSpPr>
        <dsp:cNvPr id="0" name=""/>
        <dsp:cNvSpPr/>
      </dsp:nvSpPr>
      <dsp:spPr>
        <a:xfrm rot="3354665">
          <a:off x="4454285" y="1492017"/>
          <a:ext cx="1294130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574483" y="1572149"/>
        <a:ext cx="1053734" cy="240396"/>
      </dsp:txXfrm>
    </dsp:sp>
    <dsp:sp modelId="{4B43DFFB-5A1B-4805-B7D3-51C38D65ED0B}">
      <dsp:nvSpPr>
        <dsp:cNvPr id="0" name=""/>
        <dsp:cNvSpPr/>
      </dsp:nvSpPr>
      <dsp:spPr>
        <a:xfrm>
          <a:off x="4727579" y="2362196"/>
          <a:ext cx="2934963" cy="1892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Капитальные расходы бюджетов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 , как  капитальное строительство, капитальный ремонт, приобретение оборудования, инвентаря длительного </a:t>
          </a:r>
          <a:r>
            <a:rPr lang="ru-RU" sz="1400" b="1" kern="1200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пользования</a:t>
          </a:r>
          <a:endParaRPr lang="ru-RU" sz="1400" b="1" kern="12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4783007" y="2417624"/>
        <a:ext cx="2824107" cy="1781600"/>
      </dsp:txXfrm>
    </dsp:sp>
    <dsp:sp modelId="{5AF53BEB-0DB0-4983-ACF1-4E874E9D6E19}">
      <dsp:nvSpPr>
        <dsp:cNvPr id="0" name=""/>
        <dsp:cNvSpPr/>
      </dsp:nvSpPr>
      <dsp:spPr>
        <a:xfrm rot="10768271">
          <a:off x="3267728" y="3129141"/>
          <a:ext cx="1294130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 rot="10800000">
        <a:off x="3387926" y="3209273"/>
        <a:ext cx="1053734" cy="240396"/>
      </dsp:txXfrm>
    </dsp:sp>
    <dsp:sp modelId="{FD64A5D0-E8F1-407E-85A2-D965CC9B642B}">
      <dsp:nvSpPr>
        <dsp:cNvPr id="0" name=""/>
        <dsp:cNvSpPr/>
      </dsp:nvSpPr>
      <dsp:spPr>
        <a:xfrm>
          <a:off x="2" y="2438401"/>
          <a:ext cx="3102004" cy="182577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rgbClr val="A5C249">
              <a:lumMod val="50000"/>
            </a:srgb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Текущие</a:t>
          </a:r>
          <a:r>
            <a:rPr lang="ru-RU" sz="2000" b="1" i="0" kern="120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 расходы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расходы, как заработная плата, приобретение услуг, транспортные услуги, коммунальные услуги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53477" y="2491876"/>
        <a:ext cx="2995054" cy="1718825"/>
      </dsp:txXfrm>
    </dsp:sp>
    <dsp:sp modelId="{A4863399-D26F-4E22-85A2-C8E842582E69}">
      <dsp:nvSpPr>
        <dsp:cNvPr id="0" name=""/>
        <dsp:cNvSpPr/>
      </dsp:nvSpPr>
      <dsp:spPr>
        <a:xfrm rot="18782705">
          <a:off x="2417783" y="1530120"/>
          <a:ext cx="1294130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37981" y="1610252"/>
        <a:ext cx="1053734" cy="240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0.17647</cdr:x>
      <cdr:y>0.49254</cdr:y>
    </cdr:from>
    <cdr:to>
      <cdr:x>0.36134</cdr:x>
      <cdr:y>0.58209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2514600"/>
          <a:ext cx="1676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  <a:cs typeface="Arial" pitchFamily="34" charset="0"/>
            </a:rPr>
            <a:t>2 100 492,8</a:t>
          </a:r>
          <a:endParaRPr lang="ru-RU" sz="2400" b="1" dirty="0">
            <a:latin typeface="+mj-lt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0.15966</cdr:x>
      <cdr:y>0.26866</cdr:y>
    </cdr:to>
    <cdr:sp macro="" textlink="">
      <cdr:nvSpPr>
        <cdr:cNvPr id="4" name="Блок-схема: узел 3"/>
        <cdr:cNvSpPr/>
      </cdr:nvSpPr>
      <cdr:spPr bwMode="auto">
        <a:xfrm xmlns:a="http://schemas.openxmlformats.org/drawingml/2006/main">
          <a:off x="0" y="0"/>
          <a:ext cx="1447800" cy="13716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2019 год (план)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0.39683</cdr:x>
      <cdr:y>0.45</cdr:y>
    </cdr:from>
    <cdr:to>
      <cdr:x>0.5873</cdr:x>
      <cdr:y>0.65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0" y="2057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0.39683</cdr:x>
      <cdr:y>0.53333</cdr:y>
    </cdr:from>
    <cdr:to>
      <cdr:x>0.77778</cdr:x>
      <cdr:y>0.65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5000" y="2438400"/>
          <a:ext cx="1828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</a:rPr>
            <a:t>2 518 445,0</a:t>
          </a:r>
          <a:endParaRPr lang="ru-RU" sz="2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0.01058</cdr:x>
      <cdr:y>0</cdr:y>
    </cdr:from>
    <cdr:to>
      <cdr:x>0.31746</cdr:x>
      <cdr:y>0.31667</cdr:y>
    </cdr:to>
    <cdr:sp macro="" textlink="">
      <cdr:nvSpPr>
        <cdr:cNvPr id="5" name="Блок-схема: узел 4"/>
        <cdr:cNvSpPr/>
      </cdr:nvSpPr>
      <cdr:spPr bwMode="auto">
        <a:xfrm xmlns:a="http://schemas.openxmlformats.org/drawingml/2006/main">
          <a:off x="50800" y="0"/>
          <a:ext cx="1473200" cy="14478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2020 год (прогноз)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B49E871-6E66-4272-B022-76DD39B490B7}" type="datetimeFigureOut">
              <a:rPr lang="ru-RU"/>
              <a:pPr>
                <a:defRPr/>
              </a:pPr>
              <a:t>01.06.2020</a:t>
            </a:fld>
            <a:endParaRPr lang="ru-RU"/>
          </a:p>
        </p:txBody>
      </p:sp>
      <p:sp>
        <p:nvSpPr>
          <p:cNvPr id="1925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8C191D9-7C52-4527-96B5-18E2135EF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43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0000FF"/>
              </a:buClr>
            </a:pPr>
            <a:fld id="{4B535205-2733-4192-A1F6-C0172E9B8091}" type="slidenum">
              <a:rPr lang="ru-RU" altLang="ru-RU" smtClean="0">
                <a:solidFill>
                  <a:srgbClr val="0066FF"/>
                </a:solidFill>
                <a:latin typeface="Verdana" pitchFamily="34" charset="0"/>
              </a:rPr>
              <a:pPr algn="r">
                <a:spcBef>
                  <a:spcPct val="20000"/>
                </a:spcBef>
                <a:buClr>
                  <a:srgbClr val="0000FF"/>
                </a:buClr>
              </a:pPr>
              <a:t>34</a:t>
            </a:fld>
            <a:endParaRPr lang="ru-RU" altLang="ru-RU" smtClean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2652-67B6-4DD9-9949-D333AA04A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63847"/>
      </p:ext>
    </p:extLst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ACF42-BC17-4CBE-BA24-600DE3113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51383"/>
      </p:ext>
    </p:extLst>
  </p:cSld>
  <p:clrMapOvr>
    <a:masterClrMapping/>
  </p:clrMapOvr>
  <p:transition spd="med" advClick="0" advTm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6FEE-3B44-4B45-A8A9-CC598F85B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98500"/>
      </p:ext>
    </p:extLst>
  </p:cSld>
  <p:clrMapOvr>
    <a:masterClrMapping/>
  </p:clrMapOvr>
  <p:transition spd="med" advClick="0" advTm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219B-B3E4-4A8E-8093-E1CCC03C5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83054"/>
      </p:ext>
    </p:extLst>
  </p:cSld>
  <p:clrMapOvr>
    <a:masterClrMapping/>
  </p:clrMapOvr>
  <p:transition spd="med" advClick="0" advTm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C6D86-DAB9-4A55-910D-CAC422CD9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74293"/>
      </p:ext>
    </p:extLst>
  </p:cSld>
  <p:clrMapOvr>
    <a:masterClrMapping/>
  </p:clrMapOvr>
  <p:transition spd="med" advClick="0" advTm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4F659-8C9D-45A7-AA70-260C3839E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51869"/>
      </p:ext>
    </p:extLst>
  </p:cSld>
  <p:clrMapOvr>
    <a:masterClrMapping/>
  </p:clrMapOvr>
  <p:transition spd="med" advClick="0" advTm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0BF14-5D30-4B1E-AEEE-299B5473B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83932"/>
      </p:ext>
    </p:extLst>
  </p:cSld>
  <p:clrMapOvr>
    <a:masterClrMapping/>
  </p:clrMapOvr>
  <p:transition spd="med" advClick="0" advTm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31B8-25F9-4640-BDC6-B66910E98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95601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64EB-6C13-470D-9AE0-C02C67132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75850"/>
      </p:ext>
    </p:extLst>
  </p:cSld>
  <p:clrMapOvr>
    <a:masterClrMapping/>
  </p:clrMapOvr>
  <p:transition spd="med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F4B5-8F08-4FB0-9076-D5D870571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88722"/>
      </p:ext>
    </p:extLst>
  </p:cSld>
  <p:clrMapOvr>
    <a:masterClrMapping/>
  </p:clrMapOvr>
  <p:transition spd="med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A84B-A4FF-41EE-8954-AF6CFD21D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79112"/>
      </p:ext>
    </p:extLst>
  </p:cSld>
  <p:clrMapOvr>
    <a:masterClrMapping/>
  </p:clrMapOvr>
  <p:transition spd="med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978D-ECA4-424D-B053-E92E0188C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49127"/>
      </p:ext>
    </p:extLst>
  </p:cSld>
  <p:clrMapOvr>
    <a:masterClrMapping/>
  </p:clrMapOvr>
  <p:transition spd="med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C5AA-9026-48E4-AABF-9CCF5D728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06488"/>
      </p:ext>
    </p:extLst>
  </p:cSld>
  <p:clrMapOvr>
    <a:masterClrMapping/>
  </p:clrMapOvr>
  <p:transition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5FDF-CB4D-4761-911B-128BFEFE3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95427"/>
      </p:ext>
    </p:extLst>
  </p:cSld>
  <p:clrMapOvr>
    <a:masterClrMapping/>
  </p:clrMapOvr>
  <p:transition spd="med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1F5C-676E-4125-BA89-866B840F4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8114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20C78-6DA6-4087-A51C-84628950E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8854"/>
      </p:ext>
    </p:extLst>
  </p:cSld>
  <p:clrMapOvr>
    <a:masterClrMapping/>
  </p:clrMapOvr>
  <p:transition spd="med" advClick="0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A033-8659-4007-87FC-C65415E87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95454"/>
      </p:ext>
    </p:extLst>
  </p:cSld>
  <p:clrMapOvr>
    <a:masterClrMapping/>
  </p:clrMapOvr>
  <p:transition spd="med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67CE-B975-4145-BEE4-CB8F54E49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9559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0F16-A8EE-43AC-9210-D9BCFDBFD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93816"/>
      </p:ext>
    </p:extLst>
  </p:cSld>
  <p:clrMapOvr>
    <a:masterClrMapping/>
  </p:clrMapOvr>
  <p:transition spd="med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F9530-5698-4DDE-B2B6-7DBB27B4B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94083"/>
      </p:ext>
    </p:extLst>
  </p:cSld>
  <p:clrMapOvr>
    <a:masterClrMapping/>
  </p:clrMapOvr>
  <p:transition spd="med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2355-C5C4-4A12-A70C-7934F73B4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49685"/>
      </p:ext>
    </p:extLst>
  </p:cSld>
  <p:clrMapOvr>
    <a:masterClrMapping/>
  </p:clrMapOvr>
  <p:transition spd="med" advClick="0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B8B62-18D3-45E4-A443-6A1095255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47468"/>
      </p:ext>
    </p:extLst>
  </p:cSld>
  <p:clrMapOvr>
    <a:masterClrMapping/>
  </p:clrMapOvr>
  <p:transition spd="med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07CE6-4C3D-4955-A526-5A899FB03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62130"/>
      </p:ext>
    </p:extLst>
  </p:cSld>
  <p:clrMapOvr>
    <a:masterClrMapping/>
  </p:clrMapOvr>
  <p:transition spd="med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94BB7-82C1-4D15-9244-9F750EC41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136693"/>
      </p:ext>
    </p:extLst>
  </p:cSld>
  <p:clrMapOvr>
    <a:masterClrMapping/>
  </p:clrMapOvr>
  <p:transition spd="med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C4AAE-68DC-4FEF-AD6E-631D9ACCA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41620"/>
      </p:ext>
    </p:extLst>
  </p:cSld>
  <p:clrMapOvr>
    <a:masterClrMapping/>
  </p:clrMapOvr>
  <p:transition spd="med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87B00-F068-4487-A5AE-DBF11DFC6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40060"/>
      </p:ext>
    </p:extLst>
  </p:cSld>
  <p:clrMapOvr>
    <a:masterClrMapping/>
  </p:clrMapOvr>
  <p:transition spd="med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C511-3255-42FB-950D-B5FD0EFA2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61816"/>
      </p:ext>
    </p:extLst>
  </p:cSld>
  <p:clrMapOvr>
    <a:masterClrMapping/>
  </p:clrMapOvr>
  <p:transition spd="med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AC7A6-ADAD-4792-A6CE-8781C5F14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89731"/>
      </p:ext>
    </p:extLst>
  </p:cSld>
  <p:clrMapOvr>
    <a:masterClrMapping/>
  </p:clrMapOvr>
  <p:transition spd="med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BCB2-0947-4C6C-95FA-ACD10258E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06678"/>
      </p:ext>
    </p:extLst>
  </p:cSld>
  <p:clrMapOvr>
    <a:masterClrMapping/>
  </p:clrMapOvr>
  <p:transition spd="med" advClick="0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F90D-64F4-4063-9463-68D47626F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498062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E5CA-AB43-499D-BED4-F1E101C81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10364"/>
      </p:ext>
    </p:extLst>
  </p:cSld>
  <p:clrMapOvr>
    <a:masterClrMapping/>
  </p:clrMapOvr>
  <p:transition spd="med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0B56-24A8-4FB3-885F-EB85234B0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61652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E1067-5FFD-4BC1-84C8-D6164490E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36408"/>
      </p:ext>
    </p:extLst>
  </p:cSld>
  <p:clrMapOvr>
    <a:masterClrMapping/>
  </p:clrMapOvr>
  <p:transition spd="med"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274B7-4344-4AD0-88BF-529DF47D0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42713"/>
      </p:ext>
    </p:extLst>
  </p:cSld>
  <p:clrMapOvr>
    <a:masterClrMapping/>
  </p:clrMapOvr>
  <p:transition spd="med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0120-E60E-41D8-B9B5-8930958AC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500874"/>
      </p:ext>
    </p:extLst>
  </p:cSld>
  <p:clrMapOvr>
    <a:masterClrMapping/>
  </p:clrMapOvr>
  <p:transition spd="med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DDFE-35B0-43BB-935A-59A3CD125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98302"/>
      </p:ext>
    </p:extLst>
  </p:cSld>
  <p:clrMapOvr>
    <a:masterClrMapping/>
  </p:clrMapOvr>
  <p:transition spd="med"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B7B5E-51B0-4BE4-B3C2-8188BB58F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49991"/>
      </p:ext>
    </p:extLst>
  </p:cSld>
  <p:clrMapOvr>
    <a:masterClrMapping/>
  </p:clrMapOvr>
  <p:transition spd="med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3251C-50CA-4445-9628-7EDA59A79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50332"/>
      </p:ext>
    </p:extLst>
  </p:cSld>
  <p:clrMapOvr>
    <a:masterClrMapping/>
  </p:clrMapOvr>
  <p:transition spd="med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E1B67-E079-40C2-AAFE-E937B7E13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94992"/>
      </p:ext>
    </p:extLst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7C40-629D-4F0A-B326-EFF1C0C16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56844"/>
      </p:ext>
    </p:extLst>
  </p:cSld>
  <p:clrMapOvr>
    <a:masterClrMapping/>
  </p:clrMapOvr>
  <p:transition spd="med" advClick="0" advT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0CE4D-356D-44E8-BBEE-F03CAA1B1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493724"/>
      </p:ext>
    </p:extLst>
  </p:cSld>
  <p:clrMapOvr>
    <a:masterClrMapping/>
  </p:clrMapOvr>
  <p:transition spd="med"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4CAFC-E635-4DAD-802C-BAE262CD2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73298"/>
      </p:ext>
    </p:extLst>
  </p:cSld>
  <p:clrMapOvr>
    <a:masterClrMapping/>
  </p:clrMapOvr>
  <p:transition spd="med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C90EC-7ECE-4DF7-9751-7EC884B04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7763"/>
      </p:ext>
    </p:extLst>
  </p:cSld>
  <p:clrMapOvr>
    <a:masterClrMapping/>
  </p:clrMapOvr>
  <p:transition spd="med"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44C6-0795-41B9-A5C2-2B4831756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54062"/>
      </p:ext>
    </p:extLst>
  </p:cSld>
  <p:clrMapOvr>
    <a:masterClrMapping/>
  </p:clrMapOvr>
  <p:transition spd="med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FB51-51C6-4F61-A94D-443D31393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03916"/>
      </p:ext>
    </p:extLst>
  </p:cSld>
  <p:clrMapOvr>
    <a:masterClrMapping/>
  </p:clrMapOvr>
  <p:transition spd="med" advClick="0" advT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CBEE-F6E7-4C8F-AF90-70423930F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965"/>
      </p:ext>
    </p:extLst>
  </p:cSld>
  <p:clrMapOvr>
    <a:masterClrMapping/>
  </p:clrMapOvr>
  <p:transition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70E6F-3013-418A-95A2-A83A245FB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8395"/>
      </p:ext>
    </p:extLst>
  </p:cSld>
  <p:clrMapOvr>
    <a:masterClrMapping/>
  </p:clrMapOvr>
  <p:transition spd="med" advClick="0" advTm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66D0-4DF6-4717-A970-C9C0DBA32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8787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BDA98-F6C0-4A2C-989D-F9A0C5F57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79777"/>
      </p:ext>
    </p:extLst>
  </p:cSld>
  <p:clrMapOvr>
    <a:masterClrMapping/>
  </p:clrMapOvr>
  <p:transition spd="med" advClick="0" advTm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6F7F5-EBD8-41C2-B854-61D4C1A6E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50626"/>
      </p:ext>
    </p:extLst>
  </p:cSld>
  <p:clrMapOvr>
    <a:masterClrMapping/>
  </p:clrMapOvr>
  <p:transition spd="med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5AC5-BF88-4E61-81CC-A899D6118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83806"/>
      </p:ext>
    </p:extLst>
  </p:cSld>
  <p:clrMapOvr>
    <a:masterClrMapping/>
  </p:clrMapOvr>
  <p:transition spd="med" advClick="0" advT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B2020-09D5-4135-9827-2462EC26C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67433"/>
      </p:ext>
    </p:extLst>
  </p:cSld>
  <p:clrMapOvr>
    <a:masterClrMapping/>
  </p:clrMapOvr>
  <p:transition spd="med" advClick="0" advTm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00E-47B6-4DA8-8397-D59E00E2E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7852"/>
      </p:ext>
    </p:extLst>
  </p:cSld>
  <p:clrMapOvr>
    <a:masterClrMapping/>
  </p:clrMapOvr>
  <p:transition spd="med" advClick="0" advTm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C1B1E-EA5B-4205-A58B-8FDD1BAF0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284014"/>
      </p:ext>
    </p:extLst>
  </p:cSld>
  <p:clrMapOvr>
    <a:masterClrMapping/>
  </p:clrMapOvr>
  <p:transition spd="med" advClick="0" advTm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9BDC-B3A7-4CEE-883B-CFFCBCA06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68048"/>
      </p:ext>
    </p:extLst>
  </p:cSld>
  <p:clrMapOvr>
    <a:masterClrMapping/>
  </p:clrMapOvr>
  <p:transition spd="med" advClick="0" advTm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612FE-8D02-42FC-BC6E-DF55D9AF8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32953"/>
      </p:ext>
    </p:extLst>
  </p:cSld>
  <p:clrMapOvr>
    <a:masterClrMapping/>
  </p:clrMapOvr>
  <p:transition spd="med" advClick="0" advTm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1332-BF51-4018-B255-38F435FBA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18964"/>
      </p:ext>
    </p:extLst>
  </p:cSld>
  <p:clrMapOvr>
    <a:masterClrMapping/>
  </p:clrMapOvr>
  <p:transition spd="med" advClick="0" advTm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7C22D-2FCB-4AF6-9788-6332D5758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047514"/>
      </p:ext>
    </p:extLst>
  </p:cSld>
  <p:clrMapOvr>
    <a:masterClrMapping/>
  </p:clrMapOvr>
  <p:transition spd="med" advClick="0" advTm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CD25A-6EB9-4B11-9738-C46D1D192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17977"/>
      </p:ext>
    </p:extLst>
  </p:cSld>
  <p:clrMapOvr>
    <a:masterClrMapping/>
  </p:clrMapOvr>
  <p:transition spd="med" advClick="0" advTm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028E-115B-4C76-A5C2-5D18348E5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54026"/>
      </p:ext>
    </p:extLst>
  </p:cSld>
  <p:clrMapOvr>
    <a:masterClrMapping/>
  </p:clrMapOvr>
  <p:transition spd="med" advClick="0" advTm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34A1-AA7B-48F7-BE5F-9E7B3953C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68371"/>
      </p:ext>
    </p:extLst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1751-9FD8-4698-BC33-EEB25E47C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4214"/>
      </p:ext>
    </p:extLst>
  </p:cSld>
  <p:clrMapOvr>
    <a:masterClrMapping/>
  </p:clrMapOvr>
  <p:transition spd="med" advClick="0" advTm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92E9-53EB-45C3-9CF1-EE7B339CC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1585"/>
      </p:ext>
    </p:extLst>
  </p:cSld>
  <p:clrMapOvr>
    <a:masterClrMapping/>
  </p:clrMapOvr>
  <p:transition advClick="0" advTm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D01A8-25D3-4708-A804-4DBC45285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39544"/>
      </p:ext>
    </p:extLst>
  </p:cSld>
  <p:clrMapOvr>
    <a:masterClrMapping/>
  </p:clrMapOvr>
  <p:transition spd="med" advClick="0" advTm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3386-EE01-4B2F-91FF-A66BDEC3D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43510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D04D-1C9C-4F6F-B1E7-6FE65412E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03085"/>
      </p:ext>
    </p:extLst>
  </p:cSld>
  <p:clrMapOvr>
    <a:masterClrMapping/>
  </p:clrMapOvr>
  <p:transition spd="med" advClick="0" advTm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BE26-76E5-44F1-BC35-17BE78EA0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06600"/>
      </p:ext>
    </p:extLst>
  </p:cSld>
  <p:clrMapOvr>
    <a:masterClrMapping/>
  </p:clrMapOvr>
  <p:transition spd="med"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27CA-4410-4A19-8ECB-4737C6F13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80618"/>
      </p:ext>
    </p:extLst>
  </p:cSld>
  <p:clrMapOvr>
    <a:masterClrMapping/>
  </p:clrMapOvr>
  <p:transition spd="med"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199A-35B6-4CB4-856E-596B41059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45005"/>
      </p:ext>
    </p:extLst>
  </p:cSld>
  <p:clrMapOvr>
    <a:masterClrMapping/>
  </p:clrMapOvr>
  <p:transition spd="med" advClick="0" advTm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4763-8C78-4258-9D0E-8BBBEA5EA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02553"/>
      </p:ext>
    </p:extLst>
  </p:cSld>
  <p:clrMapOvr>
    <a:masterClrMapping/>
  </p:clrMapOvr>
  <p:transition spd="med"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8D4D-D7F9-4351-89DA-5BC3D6011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18727"/>
      </p:ext>
    </p:extLst>
  </p:cSld>
  <p:clrMapOvr>
    <a:masterClrMapping/>
  </p:clrMapOvr>
  <p:transition spd="med" advClick="0" advTm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C9BC-E632-4AD5-A00C-A570E14B5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096285"/>
      </p:ext>
    </p:extLst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C53B7-30AE-49F0-8F4F-B00D1589B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81972"/>
      </p:ext>
    </p:extLst>
  </p:cSld>
  <p:clrMapOvr>
    <a:masterClrMapping/>
  </p:clrMapOvr>
  <p:transition spd="med" advClick="0" advTm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B206-7210-4F6B-AB30-10D2E0BA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2882"/>
      </p:ext>
    </p:extLst>
  </p:cSld>
  <p:clrMapOvr>
    <a:masterClrMapping/>
  </p:clrMapOvr>
  <p:transition spd="med"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0F1A-08EE-415C-8B30-CE2DA5251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47705"/>
      </p:ext>
    </p:extLst>
  </p:cSld>
  <p:clrMapOvr>
    <a:masterClrMapping/>
  </p:clrMapOvr>
  <p:transition spd="med" advClick="0" advTm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E6C8-D44A-4F4D-9A7F-A5046CA64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8694"/>
      </p:ext>
    </p:extLst>
  </p:cSld>
  <p:clrMapOvr>
    <a:masterClrMapping/>
  </p:clrMapOvr>
  <p:transition spd="med" advClick="0" advTm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03B8-9591-4646-AE66-C5432ACE4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68107"/>
      </p:ext>
    </p:extLst>
  </p:cSld>
  <p:clrMapOvr>
    <a:masterClrMapping/>
  </p:clrMapOvr>
  <p:transition spd="med" advClick="0" advTm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B322-2D57-4D7C-A303-DC8BFA854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29309"/>
      </p:ext>
    </p:extLst>
  </p:cSld>
  <p:clrMapOvr>
    <a:masterClrMapping/>
  </p:clrMapOvr>
  <p:transition spd="med" advClick="0" advTm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399A-203A-4299-8720-B26D23BC1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39591"/>
      </p:ext>
    </p:extLst>
  </p:cSld>
  <p:clrMapOvr>
    <a:masterClrMapping/>
  </p:clrMapOvr>
  <p:transition advClick="0" advTm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7B23A-2ADC-4EF3-987F-E41A0B040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p:transition spd="med" advClick="0" advTm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B471-A29B-4602-9937-7E82920C5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1084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BB49-1163-490B-AA30-64F9AE2F4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89826"/>
      </p:ext>
    </p:extLst>
  </p:cSld>
  <p:clrMapOvr>
    <a:masterClrMapping/>
  </p:clrMapOvr>
  <p:transition spd="med" advClick="0" advTm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15C4-9F38-4643-83A4-7CE65A52E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56729"/>
      </p:ext>
    </p:extLst>
  </p:cSld>
  <p:clrMapOvr>
    <a:masterClrMapping/>
  </p:clrMapOvr>
  <p:transition spd="med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FF06-6436-4747-8480-484A2F395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75734"/>
      </p:ext>
    </p:extLst>
  </p:cSld>
  <p:clrMapOvr>
    <a:masterClrMapping/>
  </p:clrMapOvr>
  <p:transition spd="med" advClick="0" advTm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BB59-0FD7-46F1-AEA8-67E504D3B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7433"/>
      </p:ext>
    </p:extLst>
  </p:cSld>
  <p:clrMapOvr>
    <a:masterClrMapping/>
  </p:clrMapOvr>
  <p:transition spd="med" advClick="0" advTm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6E0E-BDD3-4EDE-86E4-4CB2D3136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740735"/>
      </p:ext>
    </p:extLst>
  </p:cSld>
  <p:clrMapOvr>
    <a:masterClrMapping/>
  </p:clrMapOvr>
  <p:transition spd="med"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A6EB-51EE-495F-9A8D-752172511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2010"/>
      </p:ext>
    </p:extLst>
  </p:cSld>
  <p:clrMapOvr>
    <a:masterClrMapping/>
  </p:clrMapOvr>
  <p:transition spd="med"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DEE6-0433-44DA-993D-A54A4DE2A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83300"/>
      </p:ext>
    </p:extLst>
  </p:cSld>
  <p:clrMapOvr>
    <a:masterClrMapping/>
  </p:clrMapOvr>
  <p:transition spd="med" advClick="0" advTm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8662-C74A-4169-87F5-209266CAF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15072"/>
      </p:ext>
    </p:extLst>
  </p:cSld>
  <p:clrMapOvr>
    <a:masterClrMapping/>
  </p:clrMapOvr>
  <p:transition spd="med"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27B7-4113-4E8B-BA6A-25CEE3D4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42606"/>
      </p:ext>
    </p:extLst>
  </p:cSld>
  <p:clrMapOvr>
    <a:masterClrMapping/>
  </p:clrMapOvr>
  <p:transition spd="med" advClick="0" advTm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3A68-3AEF-40AD-A56D-079415791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97939"/>
      </p:ext>
    </p:extLst>
  </p:cSld>
  <p:clrMapOvr>
    <a:masterClrMapping/>
  </p:clrMapOvr>
  <p:transition spd="med"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F22AC-9999-4D61-9723-3724EA338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57371"/>
      </p:ext>
    </p:extLst>
  </p:cSld>
  <p:clrMapOvr>
    <a:masterClrMapping/>
  </p:clrMapOvr>
  <p:transition spd="med"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4FF5-FF01-4DF0-AE19-7B78A8C78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70263"/>
      </p:ext>
    </p:extLst>
  </p:cSld>
  <p:clrMapOvr>
    <a:masterClrMapping/>
  </p:clrMapOvr>
  <p:transition spd="med"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0116-B54F-486C-938F-7AF387E62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96611"/>
      </p:ext>
    </p:extLst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1E20-943B-4978-BDB1-C39B5DF39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175029"/>
      </p:ext>
    </p:extLst>
  </p:cSld>
  <p:clrMapOvr>
    <a:masterClrMapping/>
  </p:clrMapOvr>
  <p:transition spd="med" advClick="0" advTm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7AA3-CA3C-41C9-BB74-44AD368D5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63563"/>
      </p:ext>
    </p:extLst>
  </p:cSld>
  <p:clrMapOvr>
    <a:masterClrMapping/>
  </p:clrMapOvr>
  <p:transition advClick="0" advTm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D1DD-B2CE-4491-B200-FD2E543B3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46803"/>
      </p:ext>
    </p:extLst>
  </p:cSld>
  <p:clrMapOvr>
    <a:masterClrMapping/>
  </p:clrMapOvr>
  <p:transition spd="med" advClick="0" advTm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5B9C-6693-44FD-9A11-86A47D590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02308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33DB-99B9-4A94-AFA7-0381DEFB7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52271"/>
      </p:ext>
    </p:extLst>
  </p:cSld>
  <p:clrMapOvr>
    <a:masterClrMapping/>
  </p:clrMapOvr>
  <p:transition spd="med" advClick="0" advTm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B601-27E2-46AA-AFD1-04C3143B4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98181"/>
      </p:ext>
    </p:extLst>
  </p:cSld>
  <p:clrMapOvr>
    <a:masterClrMapping/>
  </p:clrMapOvr>
  <p:transition spd="med" advClick="0" advTm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85CD9-95AF-4123-8BD2-2B3CA6A22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0990"/>
      </p:ext>
    </p:extLst>
  </p:cSld>
  <p:clrMapOvr>
    <a:masterClrMapping/>
  </p:clrMapOvr>
  <p:transition spd="med" advClick="0" advTm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E0919-4986-47B3-BD98-89895FE23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79781"/>
      </p:ext>
    </p:extLst>
  </p:cSld>
  <p:clrMapOvr>
    <a:masterClrMapping/>
  </p:clrMapOvr>
  <p:transition spd="med" advClick="0" advTm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08D9-DF3F-43B7-958B-8139F0E08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113980"/>
      </p:ext>
    </p:extLst>
  </p:cSld>
  <p:clrMapOvr>
    <a:masterClrMapping/>
  </p:clrMapOvr>
  <p:transition spd="med" advClick="0" advTm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6CBA-BB0C-4CB3-9645-BD477D2A9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835589"/>
      </p:ext>
    </p:extLst>
  </p:cSld>
  <p:clrMapOvr>
    <a:masterClrMapping/>
  </p:clrMapOvr>
  <p:transition spd="med" advClick="0" advTm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38E9-01C1-4611-94DE-D5BC4F6FB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87358"/>
      </p:ext>
    </p:extLst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04BD53A-CC06-4D90-BF63-CA37765D2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  <p:sldLayoutId id="2147485348" r:id="rId12"/>
    <p:sldLayoutId id="2147485349" r:id="rId13"/>
    <p:sldLayoutId id="2147485350" r:id="rId14"/>
    <p:sldLayoutId id="214748535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65DE4C-C639-4E33-B252-859F325EA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  <p:sldLayoutId id="2147485364" r:id="rId13"/>
    <p:sldLayoutId id="2147485365" r:id="rId14"/>
    <p:sldLayoutId id="2147485366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DBCB208-2FB7-44EF-811C-6FC8C822A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  <p:sldLayoutId id="2147485378" r:id="rId12"/>
    <p:sldLayoutId id="2147485379" r:id="rId13"/>
    <p:sldLayoutId id="2147485380" r:id="rId14"/>
    <p:sldLayoutId id="214748538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3D5B25A-7AFE-42B5-8FE3-6CFD82EA7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82" r:id="rId1"/>
    <p:sldLayoutId id="2147485383" r:id="rId2"/>
    <p:sldLayoutId id="2147485384" r:id="rId3"/>
    <p:sldLayoutId id="2147485385" r:id="rId4"/>
    <p:sldLayoutId id="2147485386" r:id="rId5"/>
    <p:sldLayoutId id="2147485387" r:id="rId6"/>
    <p:sldLayoutId id="2147485388" r:id="rId7"/>
    <p:sldLayoutId id="2147485389" r:id="rId8"/>
    <p:sldLayoutId id="2147485390" r:id="rId9"/>
    <p:sldLayoutId id="2147485391" r:id="rId10"/>
    <p:sldLayoutId id="2147485392" r:id="rId11"/>
    <p:sldLayoutId id="2147485393" r:id="rId12"/>
    <p:sldLayoutId id="2147485394" r:id="rId13"/>
    <p:sldLayoutId id="2147485395" r:id="rId14"/>
    <p:sldLayoutId id="2147485396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574A683-33AB-48F5-A00E-074D332B8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  <p:sldLayoutId id="214748541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658F070-5699-4CC5-AC26-A9619F952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  <p:sldLayoutId id="2147485423" r:id="rId12"/>
    <p:sldLayoutId id="2147485424" r:id="rId13"/>
    <p:sldLayoutId id="2147485425" r:id="rId14"/>
    <p:sldLayoutId id="2147485426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9A2D667-5D9E-4731-B559-676E046B9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ilitariorg.ucoz.ru/_pu/53/91786934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ru/3/34/Admin-map-stavropol-region.gif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6.emf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hyperlink" Target="http://images.yandex.ru/yandsearch?fp=4&amp;img_url=http%3A%2F%2Fwww.donbass.ua%2Fmultimedia%2Fimages%2Fnews%2F240_180%2F2013%2F05%2F17%2Fdolg.jpg&amp;iorient=&amp;icolor=&amp;p=4&amp;site=&amp;text=%D0%B1%D1%8E%D0%B4%D0%B6%D0%B5%D1%82&amp;pos=132&amp;isize=medium&amp;type=&amp;recent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0&amp;img_url=http%3A%2F%2Fwap.mplaza.ru%2Fparser%2Fimages%2F54d996394a1f46cb677a700337e5f47b.jpg&amp;iorient=&amp;icolor=&amp;site=&amp;text=%D0%B1%D1%8E%D0%B4%D0%B6%D0%B5%D1%82&amp;recent=&amp;type=&amp;isize=medium&amp;pos=4&amp;rpt=simage&amp;itype=&amp;nojs=1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images.yandex.ru/yandsearch?fp=6&amp;img_url=http%3A%2F%2Fm4.licdn.com%2Fmedia%2Fp%2F3%2F000%2F09e%2F0e4%2F1780ee4.jpg&amp;iorient=&amp;icolor=&amp;p=6&amp;site=&amp;text=%D0%B1%D1%8E%D0%B4%D0%B6%D0%B5%D1%82&amp;pos=201&amp;isize=medium&amp;type=&amp;recent=&amp;rpt=simage&amp;itype=&amp;nojs=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3&amp;img_url=http%3A%2F%2Fwww.kurort.ru%2Ftreatment%2Fservices%2Fenter%2Fimages%2Flebfiz-2-320.jpg&amp;iorient=&amp;ih=&amp;icolor=&amp;p=3&amp;site=&amp;text=%D1%84%D0%B8%D0%B7%D0%B8%D1%87%D0%B5%D1%81%D0%BA%D0%B0%D1%8F%20%D0%BA%D1%83%D0%BB%D1%8C%D1%82%D1%83%D1%80%D0%B0%20%D0%B8%20%D1%81%D0%BF%D0%BE%D1%80%D1%82%20%D0%B2%20%D0%B3%D0%BE%D1%80%D0%BE%D0%B4%D0%B5%20%D0%BC%D0%B8%D0%BD%D0%B5%D1%80%D0%B0%D0%BB%D1%8C%D0%BD%D1%8B%D0%B5%20%D0%B2%D0%BE%D0%B4%D1%8B&amp;iw=&amp;wp=&amp;pos=114&amp;recent=&amp;type=&amp;isize=&amp;rpt=simage&amp;itype=&amp;nojs=1" TargetMode="External"/><Relationship Id="rId13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hyperlink" Target="http://images.yandex.ru/yandsearch?fp=2&amp;img_url=http%3A%2F%2Fa0.twimg.com%2Fprofile_images%2F1773127250%2FPeople_Children_Beautiful_Baby___Children_012812__reasonably_small.jpg&amp;iorient=&amp;ih=&amp;icolor=&amp;p=2&amp;site=&amp;text=%D1%81%D0%BE%D1%86%D0%B8%D0%B0%D0%BB%D1%8C%D0%BD%D1%8B%D0%B5%20%D0%B2%D1%8B%D0%BF%D0%BB%D0%B0%D1%82%D1%8B&amp;iw=&amp;wp=&amp;pos=84&amp;recent=&amp;type=&amp;isize=&amp;rpt=simage&amp;itype=&amp;nojs=1" TargetMode="External"/><Relationship Id="rId2" Type="http://schemas.openxmlformats.org/officeDocument/2006/relationships/hyperlink" Target="http://images.yandex.ru/yandsearch?fp=1&amp;img_url=http%3A%2F%2Fcommon.regnum.ru%2Fpictures%2Fnews%2F2012-11%2Fbyudzhet.jpg&amp;iorient=&amp;ih=&amp;icolor=&amp;p=1&amp;site=&amp;text=%D0%B1%D1%8E%D0%B4%D0%B6%D0%B5%D1%82&amp;iw=&amp;wp=&amp;pos=35&amp;recent=&amp;type=&amp;isize=&amp;rpt=simage&amp;itype=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fp=0&amp;img_url=http%3A%2F%2Frostov-today.ru%2Fnews_files%2Fimage_pict%2F11103.jpg&amp;iorient=&amp;ih=&amp;icolor=&amp;site=&amp;text=%D0%BC%D0%B5%D1%80%D0%BE%D0%BF%D1%80%D0%B8%D1%8F%D1%82%D0%B8%D1%8F%20%D0%BA%D1%83%D0%BB%D1%8C%D1%82%D1%83%D1%80%D1%8B%20%D0%B2%20%D0%B3%D0%BE%D1%80%D0%BE%D0%B4%D0%B5%20%D0%BC%D0%B8%D0%BD%D0%B5%D1%80%D0%B0%D0%BB%D1%8C%D0%BD%D1%8B%D0%B5%20%D0%B2%D0%BE%D0%B4%D1%8B&amp;iw=&amp;wp=&amp;pos=18&amp;recent=&amp;type=&amp;isize=&amp;rpt=simage&amp;itype=&amp;nojs=1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0" Type="http://schemas.openxmlformats.org/officeDocument/2006/relationships/hyperlink" Target="http://images.yandex.ru/yandsearch?fp=3&amp;img_url=http%3A%2F%2Fimg.stapravda.ru%2Fi%2Fsq80%2Fp15853.jpg&amp;iorient=&amp;ih=&amp;icolor=&amp;p=3&amp;site=&amp;text=%D1%81%D0%BF%D0%BE%D1%80%D1%82%D0%B8%D0%B2%D0%BD%D1%8B%D0%B5%20%D1%81%D0%BE%D1%80%D0%B5%D0%B2%D0%BD%D0%BE%D0%B2%D0%B0%D0%BD%D0%B8%D1%8F%20%D0%B2%20%D0%B3%D0%BE%D1%80%D0%BE%D0%B4%D0%B5%20%D0%BC%D0%B8%D0%BD%D0%B5%D1%80%D0%B0%D0%BB%D1%8C%D0%BD%D1%8B%D0%B5%20%D0%B2%D0%BE%D0%B4%D1%8B&amp;iw=&amp;wp=&amp;pos=109&amp;recent=&amp;type=&amp;isize=&amp;rpt=simage&amp;itype=&amp;nojs=1" TargetMode="External"/><Relationship Id="rId4" Type="http://schemas.openxmlformats.org/officeDocument/2006/relationships/hyperlink" Target="http://images.yandex.ru/yandsearch?fp=2&amp;img_url=http%3A%2F%2Fwww.allwomens.ru%2Fuploads%2Fposts%2F2013-07%2Fthumbs%2F1372850520_-shkolnyh-ocenok.jpg&amp;iorient=&amp;ih=&amp;icolor=&amp;p=2&amp;site=&amp;text=%D0%BE%D0%B1%D1%80%D0%B0%D0%B7%D0%BE%D0%B2%D0%B0%D0%BD%D0%B8%D0%B5&amp;iw=&amp;wp=&amp;pos=81&amp;recent=&amp;type=&amp;isize=&amp;rpt=simage&amp;itype=&amp;nojs=1" TargetMode="External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13" Type="http://schemas.openxmlformats.org/officeDocument/2006/relationships/chart" Target="../charts/chart1.xml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11" Type="http://schemas.openxmlformats.org/officeDocument/2006/relationships/oleObject" Target="../embeddings/Microsoft_Excel_97-2003_Worksheet3.xls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4&amp;img_url=http%3A%2F%2Ffiles.rzn.info%2Fdata%2Fimage%2Fnews%2Fbase%2F2013%2F03%2F06%2F85896.jpg&amp;iorient=&amp;ih=&amp;icolor=&amp;p=4&amp;site=&amp;text=%D1%84%D0%B8%D0%BD%D0%B0%D0%BD%D1%81%D0%BE%D0%B2%D0%B0%D1%8F%20%D0%BF%D0%BE%D0%BC%D0%BE%D1%89%D1%8C%20%D0%B4%D1%80%D1%83%D0%B3%D0%B8%D0%BC%20%D0%B1%D1%8E%D0%B4%D0%B6%D0%B5%D1%82%D0%B0%D0%BC&amp;iw=&amp;wp=&amp;pos=135&amp;recent=&amp;type=&amp;isize=&amp;rpt=simage&amp;itype=&amp;nojs=1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hyperlink" Target="http://images.yandex.ru/yandsearch?fp=0&amp;img_url=http%3A%2F%2Fwww.foto.smga.ru%2Falbum%2Fslides%2Fgorod-mineralnye-vody-foto-991.JPG&amp;iorient=&amp;ih=&amp;icolor=&amp;site=&amp;text=%D1%88%D0%BA%D0%BE%D0%BB%D1%8B%20%D0%BC%D0%B8%D0%BD%D0%B5%D1%80%D0%B0%D0%BB%D1%8C%D0%BD%D1%8B%D1%85%20%D0%B2%D0%BE%D0%B4&amp;iw=&amp;wp=&amp;pos=2&amp;recent=&amp;type=&amp;isize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1&amp;img_url=http%3A%2F%2Fwww.bishelp.ru%2Fimages%2F4asnii_gek.jpg&amp;iorient=&amp;ih=&amp;icolor=&amp;p=1&amp;site=&amp;text=%D0%BE%D0%BF%D0%BB%D0%B0%D1%82%D0%B0%20%D0%BA%D0%BE%D0%BC%D0%BC%D1%83%D0%BD%D0%B0%D0%BB%D1%8C%D0%BD%D1%8B%D1%85%20%D1%83%D1%81%D0%BB%D1%83%D0%B3&amp;iw=&amp;wp=&amp;pos=56&amp;recent=&amp;type=&amp;isize=&amp;rpt=simage&amp;itype=&amp;nojs=1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://images.yandex.ru/yandsearch?fp=0&amp;img_url=http%3A%2F%2Fmirsovetov.ru%2Fimages%2F956%2F1.jpg&amp;iorient=&amp;ih=&amp;icolor=&amp;site=&amp;text=%D0%BE%D0%BF%D0%BB%D0%B0%D1%82%D0%B0%20%D1%82%D1%80%D1%83%D0%B4%D0%B0&amp;iw=&amp;wp=&amp;pos=0&amp;recent=&amp;type=&amp;isize=&amp;rpt=simage&amp;itype=&amp;nojs=1" TargetMode="External"/><Relationship Id="rId9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png"/><Relationship Id="rId7" Type="http://schemas.openxmlformats.org/officeDocument/2006/relationships/image" Target="../media/image76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2.emf"/><Relationship Id="rId4" Type="http://schemas.openxmlformats.org/officeDocument/2006/relationships/package" Target="../embeddings/Microsoft_Excel_Worksheet1.xls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3.emf"/><Relationship Id="rId4" Type="http://schemas.openxmlformats.org/officeDocument/2006/relationships/package" Target="../embeddings/Microsoft_Excel_Worksheet2.xls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indows\Media\chimes.wav" TargetMode="Externa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images.yandex.ru/yandsearch?fp=0&amp;img_url=http%3A%2F%2Fwww.websib.ru%2Fnews_images%2F2009%2F07_01%2F3%2F1.jpg&amp;iorient=&amp;ih=&amp;icolor=&amp;site=&amp;text=%D0%B4%D0%BE%D0%BF%D0%BE%D0%BB%D0%BD%D0%B8%D1%82%D0%B5%D0%BB%D1%8C%D0%BD%D0%BE%D0%B5%20%D0%BE%D0%B1%D1%80%D0%B0%D0%B7%D0%BE%D0%B2%D0%B0%D0%BD%D0%B8%D0%B5%20&amp;iw=&amp;wp=&amp;pos=19&amp;recent=&amp;type=&amp;isize=&amp;rpt=simage&amp;itype=&amp;nojs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hyperlink" Target="http://images.yandex.ru/yandsearch?fp=0&amp;img_url=http%3A%2F%2Fimg.nr2.ru%2Fpict%2Farts1%2F24%2F28%2F242828.jpg&amp;iorient=&amp;ih=&amp;icolor=&amp;site=&amp;text=%D0%B4%D0%B5%D1%82%D1%81%D0%BA%D0%B8%D0%B5%20%D1%81%D0%B0%D0%B4%D1%8B&amp;iw=&amp;wp=&amp;pos=14&amp;recent=&amp;type=&amp;isize=&amp;rpt=simage&amp;itype=&amp;nojs=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C:\Users\Dohod1\Desktop\8da26a9d7d209d5c2d4ae16fb8093f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206438"/>
            <a:ext cx="2832100" cy="19845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57" descr="iCA0SEPSC"/>
          <p:cNvPicPr>
            <a:picLocks noChangeAspect="1" noChangeArrowheads="1"/>
          </p:cNvPicPr>
          <p:nvPr/>
        </p:nvPicPr>
        <p:blipFill>
          <a:blip r:embed="rId3">
            <a:lum bright="-10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85738"/>
            <a:ext cx="28321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56" descr="iCANZEJI0"/>
          <p:cNvPicPr>
            <a:picLocks noChangeAspect="1" noChangeArrowheads="1"/>
          </p:cNvPicPr>
          <p:nvPr/>
        </p:nvPicPr>
        <p:blipFill>
          <a:blip r:embed="rId4">
            <a:lum bright="-1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4864100"/>
            <a:ext cx="28321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0" name="Picture 54" descr="мемориал"/>
          <p:cNvPicPr>
            <a:picLocks noChangeAspect="1" noChangeArrowheads="1"/>
          </p:cNvPicPr>
          <p:nvPr/>
        </p:nvPicPr>
        <p:blipFill>
          <a:blip r:embed="rId5">
            <a:lum bright="2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4864100"/>
            <a:ext cx="2114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1" name="Picture 55" descr="iCA8UG77C"/>
          <p:cNvPicPr>
            <a:picLocks noChangeAspect="1" noChangeArrowheads="1"/>
          </p:cNvPicPr>
          <p:nvPr/>
        </p:nvPicPr>
        <p:blipFill>
          <a:blip r:embed="rId6">
            <a:lum bright="-20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864100"/>
            <a:ext cx="193833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9" name="Picture 53" descr="1 пути"/>
          <p:cNvPicPr>
            <a:picLocks noChangeAspect="1" noChangeArrowheads="1"/>
          </p:cNvPicPr>
          <p:nvPr/>
        </p:nvPicPr>
        <p:blipFill>
          <a:blip r:embed="rId7">
            <a:lum bright="-4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31775"/>
            <a:ext cx="19637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Picture 52" descr="iCA0MUSFJ"/>
          <p:cNvPicPr>
            <a:picLocks noChangeAspect="1" noChangeArrowheads="1"/>
          </p:cNvPicPr>
          <p:nvPr/>
        </p:nvPicPr>
        <p:blipFill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85738"/>
            <a:ext cx="21145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7825" y="2206439"/>
            <a:ext cx="2084388" cy="1908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386" name="Picture 5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625" y="2209800"/>
            <a:ext cx="2014538" cy="1906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5588" y="1411288"/>
            <a:ext cx="8683625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</a:rPr>
              <a:t>БЮДЖЕТ ДЛЯ ГРАЖДАН</a:t>
            </a:r>
          </a:p>
        </p:txBody>
      </p:sp>
      <p:sp>
        <p:nvSpPr>
          <p:cNvPr id="14384" name="Rectangle 48"/>
          <p:cNvSpPr>
            <a:spLocks noGrp="1" noRot="1" noChangeArrowheads="1"/>
          </p:cNvSpPr>
          <p:nvPr>
            <p:ph sz="half" idx="1"/>
          </p:nvPr>
        </p:nvSpPr>
        <p:spPr>
          <a:xfrm>
            <a:off x="385763" y="4191000"/>
            <a:ext cx="8540750" cy="673100"/>
          </a:xfrm>
        </p:spPr>
        <p:txBody>
          <a:bodyPr anchor="ctr"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01625" y="3521075"/>
            <a:ext cx="8540750" cy="2135188"/>
          </a:xfrm>
        </p:spPr>
        <p:txBody>
          <a:bodyPr/>
          <a:lstStyle/>
          <a:p>
            <a:pPr marL="1828800" lvl="4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                                                                                     </a:t>
            </a:r>
            <a:r>
              <a:rPr lang="ru-RU" dirty="0" smtClean="0"/>
              <a:t>                                                            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9"/>
                </a:solidFill>
              </a:rPr>
              <a:t>Глоссарий</a:t>
            </a:r>
            <a:endParaRPr lang="ru-RU" sz="2400" b="1" i="1" dirty="0" smtClean="0">
              <a:solidFill>
                <a:srgbClr val="0000F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Публичные слушания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проводятся представительным органом муниципального образования, главой муниципального образования с участием жителей муниципального образования для обсуждения проектов муниципальных правовых актов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Расходы</a:t>
            </a:r>
            <a:r>
              <a:rPr lang="ru-RU" altLang="ru-RU" sz="1400" b="1" i="1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400" i="1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это возникающие на основе закона, иного нормативного правового акта, договора или соглашения обязанности публично-правового образования или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Реестр расходных обязательств</a:t>
            </a:r>
            <a:r>
              <a:rPr lang="ru-RU" altLang="ru-RU" sz="1400" i="1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используемый при составлении проекта бюджета, свод (перечень) законов, иных нормативных правовых актов, муниципальных правовых актов, обуславливающих публичные нормативные обязательства и (или) правовые основания для иных расходных обязательств с указанием соответствующих положений (статей, частей, пунктов, подпунктов, абзацев) законов и иных нормативных правовых актов с оценкой объёмов бюджетных ассигнований, необходимых для исполнения включённых в реестр обязательств.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Субвенция</a:t>
            </a:r>
            <a:r>
              <a:rPr lang="ru-RU" altLang="ru-RU" sz="1400" i="1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РФ, переданных для осуществления органам государственной власти другого уровня бюджетной системы РФ.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smtClean="0">
                <a:solidFill>
                  <a:srgbClr val="0000FF"/>
                </a:solidFill>
                <a:effectLst/>
              </a:rPr>
              <a:t>Субсидия</a:t>
            </a:r>
            <a:r>
              <a:rPr lang="ru-RU" altLang="ru-RU" sz="1400" i="1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400" i="1" smtClean="0">
              <a:solidFill>
                <a:srgbClr val="000066"/>
              </a:solidFill>
              <a:effectLst/>
            </a:endParaRPr>
          </a:p>
          <a:p>
            <a:pPr marL="71438" indent="466725" eaLnBrk="1" hangingPunct="1">
              <a:buFont typeface="Wingdings" pitchFamily="2" charset="2"/>
              <a:buNone/>
            </a:pPr>
            <a:endParaRPr lang="ru-RU" altLang="ru-RU" i="1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1" descr="i3JU5GXVJ"/>
          <p:cNvPicPr>
            <a:picLocks noChangeAspect="1" noChangeArrowheads="1"/>
          </p:cNvPicPr>
          <p:nvPr/>
        </p:nvPicPr>
        <p:blipFill>
          <a:blip r:embed="rId2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 descr="9178693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БЮДЖЕТ ?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595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540750" cy="49561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000" i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БЮДЖЕТ – ЭТО ПЛАН ДОХОДОВ И РАСХОДОВ НА ОПРЕДЕЛЕННЫЙ ПЕРИОД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914775"/>
            <a:ext cx="2974975" cy="198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  <a:bevelB w="101600" prst="riblet"/>
          </a:sp3d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6099175"/>
            <a:ext cx="899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defRPr/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Сбалансированность бюджета по доходам и расходам – основополагающее требование при составлении бюджета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971800" y="1905000"/>
            <a:ext cx="5870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700">
                <a:latin typeface="Times New Roman" pitchFamily="18" charset="0"/>
              </a:rPr>
              <a:t>БЮДЖЕТ -</a:t>
            </a:r>
            <a:r>
              <a:rPr lang="ru-RU" altLang="ru-RU" sz="1400">
                <a:latin typeface="Times New Roman" pitchFamily="18" charset="0"/>
              </a:rPr>
              <a:t> </a:t>
            </a:r>
            <a:r>
              <a:rPr lang="ru-RU" altLang="ru-RU" sz="1700">
                <a:latin typeface="Times New Roman" pitchFamily="18" charset="0"/>
              </a:rPr>
              <a:t>(от старонормандского </a:t>
            </a:r>
            <a:r>
              <a:rPr lang="en-US" altLang="ru-RU" sz="1700">
                <a:latin typeface="Times New Roman" pitchFamily="18" charset="0"/>
              </a:rPr>
              <a:t>bougette </a:t>
            </a:r>
            <a:r>
              <a:rPr lang="ru-RU" altLang="ru-RU" sz="1700">
                <a:latin typeface="Times New Roman" pitchFamily="18" charset="0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01625" y="3733800"/>
            <a:ext cx="29749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latin typeface="Times New Roman" pitchFamily="18" charset="0"/>
              </a:rPr>
              <a:t>ДОХОДЫ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>
                <a:latin typeface="Times New Roman" pitchFamily="18" charset="0"/>
              </a:rPr>
              <a:t>это поступающие в бюджет денежные средства (налоги физических лиц, платежи и сборы, безвозмездные поступления)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6413500" y="3505200"/>
            <a:ext cx="27305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600">
                <a:latin typeface="Times New Roman" pitchFamily="18" charset="0"/>
              </a:rPr>
              <a:t>РАСХОДЫ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>
                <a:latin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ЖКХ, культура и другие) капитальное строительство и другие)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/>
      <p:bldP spid="96262" grpId="0"/>
      <p:bldP spid="96265" grpId="0"/>
      <p:bldP spid="962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39700"/>
            <a:ext cx="9577388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u="sng" smtClean="0">
                <a:solidFill>
                  <a:srgbClr val="0000FF"/>
                </a:solidFill>
                <a:latin typeface="Bookman Old Style" pitchFamily="18" charset="0"/>
              </a:rPr>
              <a:t>Какие бывают бюджеты?</a:t>
            </a:r>
            <a:br>
              <a:rPr lang="ru-RU" sz="2400" b="1" i="1" u="sng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sz="2400" b="1" i="1" u="sng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54163"/>
            <a:ext cx="2251075" cy="1722437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531938"/>
            <a:ext cx="2192338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573463"/>
            <a:ext cx="25669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425" y="3744913"/>
            <a:ext cx="24161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0" y="692150"/>
            <a:ext cx="9204325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708275" y="193357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Бюджеты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   публично-правовых образований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4668838" y="765175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 семьи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6491288" y="908050"/>
            <a:ext cx="26527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организаций</a:t>
            </a:r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93675" y="5297488"/>
            <a:ext cx="2886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3276600" y="5348288"/>
            <a:ext cx="3159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субъектов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(региональные бюджеты, бюджеты территориальных фондов ОМС</a:t>
            </a:r>
            <a:r>
              <a:rPr lang="ru-RU" sz="1400" i="0" dirty="0">
                <a:solidFill>
                  <a:srgbClr val="6600CC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97301" name="Rectangle 21"/>
          <p:cNvSpPr>
            <a:spLocks noChangeArrowheads="1"/>
          </p:cNvSpPr>
          <p:nvPr/>
        </p:nvSpPr>
        <p:spPr bwMode="auto">
          <a:xfrm>
            <a:off x="6278563" y="5453063"/>
            <a:ext cx="2728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муниципальных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образований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(местные бюджеты)</a:t>
            </a:r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 flipH="1">
            <a:off x="2708275" y="868363"/>
            <a:ext cx="769938" cy="3175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4648200" y="2808288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5495925" y="817563"/>
            <a:ext cx="782638" cy="3683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H="1">
            <a:off x="3087688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>
            <a:off x="5710238" y="2854325"/>
            <a:ext cx="781050" cy="719138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2995613" y="2514600"/>
            <a:ext cx="3440112" cy="0"/>
          </a:xfrm>
          <a:prstGeom prst="line">
            <a:avLst/>
          </a:prstGeom>
          <a:noFill/>
          <a:ln w="4445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7309" name="Picture 29" descr="Admin-map-stavropol-reg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6225" y="3744913"/>
            <a:ext cx="2185988" cy="17081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7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72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7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/>
      <p:bldP spid="97298" grpId="0"/>
      <p:bldP spid="97299" grpId="0"/>
      <p:bldP spid="97300" grpId="0"/>
      <p:bldP spid="973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82" name="Group 178"/>
          <p:cNvGraphicFramePr>
            <a:graphicFrameLocks noGrp="1"/>
          </p:cNvGraphicFramePr>
          <p:nvPr>
            <p:ph type="title"/>
          </p:nvPr>
        </p:nvGraphicFramePr>
        <p:xfrm>
          <a:off x="533400" y="228600"/>
          <a:ext cx="8304211" cy="5800782"/>
        </p:xfrm>
        <a:graphic>
          <a:graphicData uri="http://schemas.openxmlformats.org/drawingml/2006/table">
            <a:tbl>
              <a:tblPr/>
              <a:tblGrid>
                <a:gridCol w="407985"/>
                <a:gridCol w="396872"/>
                <a:gridCol w="403222"/>
                <a:gridCol w="320672"/>
                <a:gridCol w="203198"/>
                <a:gridCol w="407984"/>
                <a:gridCol w="208292"/>
                <a:gridCol w="674682"/>
                <a:gridCol w="676269"/>
                <a:gridCol w="373059"/>
                <a:gridCol w="374647"/>
                <a:gridCol w="208292"/>
                <a:gridCol w="771519"/>
                <a:gridCol w="208292"/>
                <a:gridCol w="327022"/>
                <a:gridCol w="204785"/>
                <a:gridCol w="208292"/>
                <a:gridCol w="685794"/>
                <a:gridCol w="208292"/>
                <a:gridCol w="1035041"/>
              </a:tblGrid>
              <a:tr h="457162">
                <a:tc gridSpan="2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  <a:cs typeface="Times New Roman" pitchFamily="18" charset="0"/>
                        </a:rPr>
                        <a:t>Бюджетная система Российской Федерации</a:t>
                      </a:r>
                      <a:endParaRPr kumimoji="0" lang="ru-RU" sz="2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Федеральный бюджет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государственных внебюджетных фондов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Первый уровень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субъектов РФ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территориальных государственных внебюджетных фондов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Второй уровень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6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муниципальных районов, бюджеты </a:t>
                      </a:r>
                      <a:r>
                        <a:rPr kumimoji="0" lang="ru-RU" sz="16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городских округов,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внутригородских муниципальных образований городов федерального значения Москвы и Санкт - Петербурга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7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Третий уровень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городских и сельских поселений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Четвертый уровень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679" name="Rectangle 388"/>
          <p:cNvSpPr>
            <a:spLocks noChangeArrowheads="1"/>
          </p:cNvSpPr>
          <p:nvPr/>
        </p:nvSpPr>
        <p:spPr bwMode="auto">
          <a:xfrm>
            <a:off x="301625" y="5943600"/>
            <a:ext cx="85105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buClrTx/>
              <a:buFontTx/>
              <a:buNone/>
              <a:defRPr/>
            </a:pPr>
            <a:r>
              <a:rPr lang="ru-RU" sz="1600" u="sng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Местный бюджет</a:t>
            </a:r>
            <a:r>
              <a:rPr lang="ru-RU" sz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одна из составных частей бюджетной системы РФ. Он является финансовой основой деятельности органов местного самоуправления. В бюджете органа местного самоуправления показываются доходы, полученные в данном городе, и расходы, осуществляемые им для реализации функций.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5110163" y="2516188"/>
          <a:ext cx="403383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8" name="Диаграмма" r:id="rId3" imgW="6096000" imgH="4069169" progId="MSGraph.Chart.8">
                  <p:embed followColorScheme="full"/>
                </p:oleObj>
              </mc:Choice>
              <mc:Fallback>
                <p:oleObj name="Диаграмма" r:id="rId3" imgW="6096000" imgH="406916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2516188"/>
                        <a:ext cx="403383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Схема 1"/>
          <p:cNvGraphicFramePr/>
          <p:nvPr/>
        </p:nvGraphicFramePr>
        <p:xfrm>
          <a:off x="323850" y="411163"/>
          <a:ext cx="8351838" cy="604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4" descr="i?id=427689007-4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514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6" descr="i?id=49789293-5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352800"/>
            <a:ext cx="25479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18" descr="i?id=204298891-1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40814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322263" y="228600"/>
            <a:ext cx="8512175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i="1" dirty="0" smtClean="0">
                <a:solidFill>
                  <a:srgbClr val="0000FF"/>
                </a:solidFill>
              </a:rPr>
              <a:t>Основы составления проекта бюджета</a:t>
            </a: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514600" y="990600"/>
            <a:ext cx="1871663" cy="28194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Прогноз социально-экономического развития</a:t>
            </a: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4699000" y="990600"/>
            <a:ext cx="1871663" cy="27813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Основные направления бюджетной, налоговой и долговой политики</a:t>
            </a:r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7119938" y="990600"/>
            <a:ext cx="1871662" cy="26924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Муниципальные программы</a:t>
            </a:r>
          </a:p>
        </p:txBody>
      </p:sp>
      <p:sp>
        <p:nvSpPr>
          <p:cNvPr id="102410" name="AutoShape 10"/>
          <p:cNvSpPr>
            <a:spLocks noGrp="1" noChangeArrowheads="1"/>
          </p:cNvSpPr>
          <p:nvPr>
            <p:ph type="body" idx="1"/>
          </p:nvPr>
        </p:nvSpPr>
        <p:spPr>
          <a:xfrm>
            <a:off x="323056" y="990600"/>
            <a:ext cx="1905000" cy="2819400"/>
          </a:xfrm>
          <a:prstGeom prst="downArrowCallout">
            <a:avLst>
              <a:gd name="adj1" fmla="val 25000"/>
              <a:gd name="adj2" fmla="val 25000"/>
              <a:gd name="adj3" fmla="val 22042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b="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b="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F9"/>
                </a:solidFill>
                <a:effectLst/>
                <a:latin typeface="Times New Roman" pitchFamily="18" charset="0"/>
              </a:rPr>
              <a:t>       </a:t>
            </a:r>
            <a:r>
              <a:rPr lang="ru-RU" i="1" dirty="0" smtClean="0">
                <a:solidFill>
                  <a:srgbClr val="0000F9"/>
                </a:solidFill>
                <a:latin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01625" y="4167516"/>
            <a:ext cx="8510588" cy="52322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Составление проекта бюджета округа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2" name="Rectangle 10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0"/>
            <a:ext cx="8510588" cy="22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0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Бюджетный процесс</a:t>
            </a:r>
          </a:p>
        </p:txBody>
      </p:sp>
      <p:sp>
        <p:nvSpPr>
          <p:cNvPr id="146765" name="Rectangle 1357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3048000"/>
            <a:ext cx="9144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smtClean="0">
                <a:solidFill>
                  <a:srgbClr val="000066"/>
                </a:solidFill>
                <a:effectLst/>
                <a:latin typeface="Verdana" pitchFamily="34" charset="0"/>
              </a:rPr>
              <a:t>Составление проекта бюджета- 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начальный этап бюджетного процесса. На этом этапе составляется прогноз социально- экономического развития городского округа, определяется налоговая и бюджетная политики, основные характеристики бюджета. Администрация  Минераловодского городского округа вносит на рассмотрение в Совет депутатов Минераловодского городского округа проект решения о местном бюджете на очередной финансовый год и плановый период не позднее 15 ноября 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smtClean="0">
                <a:solidFill>
                  <a:srgbClr val="000066"/>
                </a:solidFill>
                <a:effectLst/>
                <a:latin typeface="Verdana" pitchFamily="34" charset="0"/>
              </a:rPr>
              <a:t>Рассмотрение и утверждение проекта бюджета-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 подготовленный проект бюджета направляется в Совет депутатов</a:t>
            </a:r>
            <a:r>
              <a:rPr lang="ru-RU" altLang="ru-RU" sz="1100" smtClean="0">
                <a:solidFill>
                  <a:srgbClr val="000066"/>
                </a:solidFill>
                <a:effectLst/>
                <a:latin typeface="Verdana" pitchFamily="34" charset="0"/>
              </a:rPr>
              <a:t> 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Минераловодского городского округа, который  назначает  дату проведения публичных слушаний(информация о порядке проведении публичных слушаниях на следующем слайде). Проект бюджета проходит рассмотрение и согласование в профильных комитетах Совета депутатов. При необходимости проводятся согласительные процедуры, порядок проведения которых закреплен в Положении о бюджетном процессе в Минераловодском городском округе.  Контрольно-счетный орган Минераловодского городского округа проводит экспертизу проект бюджета. Решение о местном бюджете на очередной финансовый год и плановый период принимается Советом депутатов не позднее 31 декабря 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smtClean="0">
                <a:solidFill>
                  <a:srgbClr val="000066"/>
                </a:solidFill>
                <a:effectLst/>
                <a:latin typeface="Verdana" pitchFamily="34" charset="0"/>
              </a:rPr>
              <a:t>Исполнение бюджета- </a:t>
            </a:r>
            <a:r>
              <a:rPr lang="ru-RU" altLang="ru-RU" sz="1100" i="1" u="sng" smtClean="0">
                <a:solidFill>
                  <a:srgbClr val="000066"/>
                </a:solidFill>
                <a:effectLst/>
                <a:latin typeface="Verdana" pitchFamily="34" charset="0"/>
              </a:rPr>
              <a:t>и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сполнение бюджета организуется на основе сводной бюджетной росписи и кассового плана. Бюджет исполняется по доходам, расходам и источникам финансирования бюджета на основе единства кассы и подведомственности расходов.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Подготовка и утверждение годового отчета об исполнении бюджета за отчетный год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- по итогам финансового года составляется бюджетная </a:t>
            </a:r>
            <a:r>
              <a:rPr lang="ru-RU" altLang="ru-RU" sz="1100" i="1" smtClean="0">
                <a:solidFill>
                  <a:srgbClr val="000066"/>
                </a:solidFill>
                <a:effectLst/>
                <a:cs typeface="Times New Roman" pitchFamily="18" charset="0"/>
              </a:rPr>
              <a:t>отчетность об исполнении бюджета, которая </a:t>
            </a:r>
            <a:r>
              <a:rPr lang="ru-RU" altLang="ru-RU" sz="1100" i="1" smtClean="0">
                <a:solidFill>
                  <a:srgbClr val="000066"/>
                </a:solidFill>
                <a:effectLst/>
              </a:rPr>
              <a:t>не позднее 1 мая текущего года</a:t>
            </a:r>
            <a:r>
              <a:rPr lang="ru-RU" altLang="ru-RU" sz="1100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100" i="1" smtClean="0">
                <a:solidFill>
                  <a:srgbClr val="000066"/>
                </a:solidFill>
                <a:effectLst/>
                <a:cs typeface="Times New Roman" pitchFamily="18" charset="0"/>
              </a:rPr>
              <a:t>направляется в Совет депутатов и </a:t>
            </a:r>
            <a:r>
              <a:rPr lang="ru-RU" altLang="ru-RU" sz="1100" i="1" smtClean="0">
                <a:solidFill>
                  <a:srgbClr val="000066"/>
                </a:solidFill>
                <a:effectLst/>
              </a:rPr>
              <a:t>Контрольно-счетный орган Минераловодского городского округа. По годовому отчету об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 исполнении местного бюджета Советом депутатов Минераловодского городского округа проводятся публичные слушания.</a:t>
            </a:r>
            <a:r>
              <a:rPr lang="ru-RU" altLang="ru-RU" sz="1100" i="1" smtClean="0">
                <a:solidFill>
                  <a:srgbClr val="000066"/>
                </a:solidFill>
                <a:effectLst/>
              </a:rPr>
              <a:t>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smtClean="0">
                <a:solidFill>
                  <a:srgbClr val="000066"/>
                </a:solidFill>
                <a:effectLst/>
                <a:latin typeface="Verdana" pitchFamily="34" charset="0"/>
              </a:rPr>
              <a:t>Финансовый контроль- </a:t>
            </a:r>
            <a:r>
              <a:rPr lang="ru-RU" altLang="ru-RU" sz="1100" i="1" smtClean="0">
                <a:solidFill>
                  <a:srgbClr val="000066"/>
                </a:solidFill>
                <a:effectLst/>
                <a:latin typeface="Verdana" pitchFamily="34" charset="0"/>
              </a:rPr>
              <a:t> деятельность органов местного самоуправления на обеспечение соблюдения бюджетного законодательства Российской Федерации и иных нормативно-правовых актов, регулирующих бюджетные правоотношения.</a:t>
            </a:r>
            <a:endParaRPr lang="ru-RU" altLang="ru-RU" sz="1100" b="1" i="1" u="sng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smtClean="0">
              <a:solidFill>
                <a:srgbClr val="000066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46842" name="Group 1434"/>
          <p:cNvGraphicFramePr>
            <a:graphicFrameLocks noGrp="1"/>
          </p:cNvGraphicFramePr>
          <p:nvPr>
            <p:ph sz="half" idx="4294967295"/>
          </p:nvPr>
        </p:nvGraphicFramePr>
        <p:xfrm>
          <a:off x="152400" y="292100"/>
          <a:ext cx="8763001" cy="2841623"/>
        </p:xfrm>
        <a:graphic>
          <a:graphicData uri="http://schemas.openxmlformats.org/drawingml/2006/table">
            <a:tbl>
              <a:tblPr/>
              <a:tblGrid>
                <a:gridCol w="3076177"/>
                <a:gridCol w="450321"/>
                <a:gridCol w="450321"/>
                <a:gridCol w="523346"/>
                <a:gridCol w="450321"/>
                <a:gridCol w="450321"/>
                <a:gridCol w="526388"/>
                <a:gridCol w="524868"/>
                <a:gridCol w="450321"/>
                <a:gridCol w="450321"/>
                <a:gridCol w="448799"/>
                <a:gridCol w="304271"/>
                <a:gridCol w="222118"/>
                <a:gridCol w="435108"/>
              </a:tblGrid>
              <a:tr h="23782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 бюджетного процесса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18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проекта бюджета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18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Рассмотрение и утверждение проекта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</a:tr>
              <a:tr h="518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</a:tr>
              <a:tr h="53051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утверждение годового отчета об исполнении бюджета за отчетный год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18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Финансовый контроль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1178" name="Rectangle 11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>
              <a:solidFill>
                <a:srgbClr val="333399"/>
              </a:solidFill>
            </a:endParaRPr>
          </a:p>
        </p:txBody>
      </p:sp>
      <p:sp>
        <p:nvSpPr>
          <p:cNvPr id="131179" name="Rectangle 635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131180" name="Rectangle 677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>
              <a:solidFill>
                <a:srgbClr val="333399"/>
              </a:solidFill>
            </a:endParaRPr>
          </a:p>
        </p:txBody>
      </p:sp>
      <p:sp>
        <p:nvSpPr>
          <p:cNvPr id="131181" name="Rectangle 1301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81221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smtClean="0">
                <a:solidFill>
                  <a:srgbClr val="0000FF"/>
                </a:solidFill>
                <a:effectLst/>
              </a:rPr>
              <a:t>Публичные слушания по бюджету</a:t>
            </a:r>
            <a:br>
              <a:rPr lang="ru-RU" altLang="ru-RU" sz="2000" b="1" i="1" smtClean="0">
                <a:solidFill>
                  <a:srgbClr val="0000FF"/>
                </a:solidFill>
                <a:effectLst/>
              </a:rPr>
            </a:br>
            <a:r>
              <a:rPr lang="ru-RU" altLang="ru-RU" sz="2000" b="1" i="1" smtClean="0">
                <a:solidFill>
                  <a:srgbClr val="0000FF"/>
                </a:solidFill>
                <a:effectLst/>
              </a:rPr>
              <a:t>как форма непосредственного участия населения и всех заинтересованных сторон в местном самоуправлении</a:t>
            </a:r>
            <a:endParaRPr lang="ru-RU" altLang="ru-RU" sz="2000" smtClean="0">
              <a:solidFill>
                <a:srgbClr val="0000FF"/>
              </a:solidFill>
              <a:effectLst/>
            </a:endParaRPr>
          </a:p>
        </p:txBody>
      </p:sp>
      <p:pic>
        <p:nvPicPr>
          <p:cNvPr id="31539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4468813" cy="2892425"/>
          </a:xfrm>
          <a:gradFill>
            <a:gsLst>
              <a:gs pos="40000">
                <a:schemeClr val="accent2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1066800"/>
            <a:ext cx="46751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68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810000"/>
            <a:ext cx="46751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/>
      <p:bldP spid="3153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2" name="AutoShape 14"/>
          <p:cNvSpPr>
            <a:spLocks noChangeArrowheads="1"/>
          </p:cNvSpPr>
          <p:nvPr/>
        </p:nvSpPr>
        <p:spPr bwMode="auto">
          <a:xfrm>
            <a:off x="4423569" y="609600"/>
            <a:ext cx="766762" cy="944563"/>
          </a:xfrm>
          <a:prstGeom prst="downArrow">
            <a:avLst>
              <a:gd name="adj1" fmla="val 50000"/>
              <a:gd name="adj2" fmla="val 30797"/>
            </a:avLst>
          </a:prstGeom>
          <a:solidFill>
            <a:srgbClr val="66CCFF"/>
          </a:solidFill>
          <a:ln w="15875">
            <a:solidFill>
              <a:srgbClr val="3333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w="114300" prst="hardEdge"/>
          </a:sp3d>
        </p:spPr>
        <p:txBody>
          <a:bodyPr wrap="none" anchor="ctr"/>
          <a:lstStyle/>
          <a:p>
            <a:pPr>
              <a:defRPr/>
            </a:pPr>
            <a:endParaRPr lang="ru-RU" sz="1500" i="0">
              <a:solidFill>
                <a:schemeClr val="bg2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 rot="7897213">
            <a:off x="-62707" y="307182"/>
            <a:ext cx="1611313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15240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smtClean="0">
                <a:solidFill>
                  <a:srgbClr val="0000FF"/>
                </a:solidFill>
              </a:rPr>
              <a:t>Доходы бюджета</a:t>
            </a:r>
          </a:p>
        </p:txBody>
      </p:sp>
      <p:sp>
        <p:nvSpPr>
          <p:cNvPr id="10445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62181" y="1570936"/>
            <a:ext cx="2741125" cy="5085747"/>
          </a:xfr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i="1" smtClean="0">
                <a:solidFill>
                  <a:srgbClr val="333399"/>
                </a:solidFill>
                <a:latin typeface="Arial" charset="0"/>
              </a:rPr>
              <a:t>НАЛОГОВЫЕ ДОХОДЫ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200" b="0" i="1" smtClean="0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ru-RU" sz="1500" i="1" smtClean="0">
                <a:solidFill>
                  <a:schemeClr val="bg2"/>
                </a:solidFill>
                <a:effectLst/>
                <a:latin typeface="Times New Roman" pitchFamily="18" charset="0"/>
              </a:rPr>
              <a:t>-</a:t>
            </a:r>
            <a:r>
              <a:rPr lang="ru-RU" sz="1500" i="1" smtClean="0">
                <a:solidFill>
                  <a:schemeClr val="bg2"/>
                </a:solidFill>
                <a:latin typeface="Times New Roman" pitchFamily="18" charset="0"/>
              </a:rPr>
              <a:t>налог на доходы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smtClean="0">
                <a:solidFill>
                  <a:schemeClr val="bg2"/>
                </a:solidFill>
                <a:latin typeface="Times New Roman" pitchFamily="18" charset="0"/>
              </a:rPr>
              <a:t> физических лиц;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smtClean="0">
                <a:solidFill>
                  <a:schemeClr val="bg2"/>
                </a:solidFill>
                <a:latin typeface="Times New Roman" pitchFamily="18" charset="0"/>
              </a:rPr>
              <a:t>- акцизы по подакцизным товарам (продукции), производимым на территории РФ;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smtClean="0">
                <a:solidFill>
                  <a:schemeClr val="bg2"/>
                </a:solidFill>
                <a:latin typeface="Times New Roman" pitchFamily="18" charset="0"/>
              </a:rPr>
              <a:t> -</a:t>
            </a: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единый налог на вмененный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 доход для отдельных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 видов деятельности;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-единый сельскогохозяйственный налог;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-налог на имущество физических лиц;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-налог на землю;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smtClean="0">
                <a:solidFill>
                  <a:schemeClr val="bg2"/>
                </a:solidFill>
                <a:latin typeface="Times New Roman" pitchFamily="18" charset="0"/>
              </a:rPr>
              <a:t>- государственная пошлина.</a:t>
            </a:r>
          </a:p>
        </p:txBody>
      </p:sp>
      <p:sp>
        <p:nvSpPr>
          <p:cNvPr id="104454" name="Rectangle 20"/>
          <p:cNvSpPr>
            <a:spLocks noChangeArrowheads="1"/>
          </p:cNvSpPr>
          <p:nvPr/>
        </p:nvSpPr>
        <p:spPr bwMode="auto">
          <a:xfrm>
            <a:off x="3295657" y="1593851"/>
            <a:ext cx="2841612" cy="515143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НЕНАЛОГОВЫЕ ДОХОДЫ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latin typeface="Arial" charset="0"/>
              </a:rPr>
              <a:t>- </a:t>
            </a: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использования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имущества, находящегося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государственной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муниципальной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собственности;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плата за негативное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воздействие на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окружающую среду;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оказания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платных услуг (работ) и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компенсации затрат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государства;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доходы от продажи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материальных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нематериальных активов;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штрафы, санкции,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возмещение ущерба;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прочие неналоговые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доходы.</a:t>
            </a:r>
          </a:p>
        </p:txBody>
      </p:sp>
      <p:sp>
        <p:nvSpPr>
          <p:cNvPr id="104455" name="Rectangle 21"/>
          <p:cNvSpPr>
            <a:spLocks noChangeArrowheads="1"/>
          </p:cNvSpPr>
          <p:nvPr/>
        </p:nvSpPr>
        <p:spPr bwMode="auto">
          <a:xfrm>
            <a:off x="6518275" y="1602462"/>
            <a:ext cx="2563813" cy="507671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prst="relaxedInset"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ПОСТУПЛЕНИЯ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дотации;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субсидии;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субвенции;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иные межбюджетные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трансферты;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 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от других бюджетов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бюджетной системы;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-безвозмездные поступле-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ния  от государственных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(муниципальных)  органи-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заций;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поступления.</a:t>
            </a:r>
          </a:p>
        </p:txBody>
      </p:sp>
      <p:sp>
        <p:nvSpPr>
          <p:cNvPr id="133136" name="AutoShape 20"/>
          <p:cNvSpPr>
            <a:spLocks noChangeArrowheads="1"/>
          </p:cNvSpPr>
          <p:nvPr/>
        </p:nvSpPr>
        <p:spPr bwMode="auto">
          <a:xfrm>
            <a:off x="6629400" y="728663"/>
            <a:ext cx="1760538" cy="14144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9507" y="5399"/>
                  <a:pt x="8258" y="5863"/>
                  <a:pt x="7278" y="6705"/>
                </a:cubicBezTo>
                <a:lnTo>
                  <a:pt x="3757" y="2611"/>
                </a:lnTo>
                <a:cubicBezTo>
                  <a:pt x="5717" y="926"/>
                  <a:pt x="8215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89803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>
          <a:xfrm>
            <a:off x="301625" y="76200"/>
            <a:ext cx="8510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i="1" smtClean="0">
                <a:solidFill>
                  <a:srgbClr val="3333FF"/>
                </a:solidFill>
                <a:effectLst/>
              </a:rPr>
              <a:t>Межбюджетные трансферты (безвозмездные поступления)</a:t>
            </a:r>
            <a:r>
              <a:rPr lang="ru-RU" b="1" i="1" smtClean="0">
                <a:solidFill>
                  <a:srgbClr val="66CCFF"/>
                </a:solidFill>
              </a:rPr>
              <a:t> 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28600" y="919163"/>
            <a:ext cx="89154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Межбюджетные трансферты (безвозмездные поступления)</a:t>
            </a:r>
            <a:r>
              <a:rPr lang="ru-RU" sz="1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</a:t>
            </a: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334963" y="819150"/>
            <a:ext cx="8477250" cy="1905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03210" y="3479019"/>
            <a:ext cx="2638219" cy="3022575"/>
          </a:xfrm>
          <a:prstGeom prst="rect">
            <a:avLst/>
          </a:prstGeom>
          <a:gradFill>
            <a:gsLst>
              <a:gs pos="0">
                <a:srgbClr val="B2B2B2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08000" tIns="0" rIns="10800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smtClean="0">
                <a:solidFill>
                  <a:srgbClr val="006600"/>
                </a:solidFill>
                <a:latin typeface="Times New Roman" pitchFamily="18" charset="0"/>
              </a:rPr>
              <a:t>Дотации</a:t>
            </a:r>
            <a:r>
              <a:rPr lang="ru-RU" sz="1400" b="0" u="sng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ru-RU" sz="1200" smtClean="0">
                <a:solidFill>
                  <a:schemeClr val="bg2"/>
                </a:solidFill>
                <a:latin typeface="Times New Roman" pitchFamily="18" charset="0"/>
              </a:rPr>
              <a:t>(от лат. «</a:t>
            </a:r>
            <a:r>
              <a:rPr lang="en-US" sz="1200" smtClean="0">
                <a:solidFill>
                  <a:schemeClr val="bg2"/>
                </a:solidFill>
                <a:latin typeface="Times New Roman" pitchFamily="18" charset="0"/>
              </a:rPr>
              <a:t>Dotatio</a:t>
            </a:r>
            <a:r>
              <a:rPr lang="ru-RU" sz="1200" smtClean="0">
                <a:solidFill>
                  <a:schemeClr val="bg2"/>
                </a:solidFill>
                <a:latin typeface="Times New Roman" pitchFamily="18" charset="0"/>
              </a:rPr>
              <a:t>» - дар, пожертвование)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smtClean="0">
                <a:solidFill>
                  <a:srgbClr val="006600"/>
                </a:solidFill>
                <a:latin typeface="Times New Roman" pitchFamily="18" charset="0"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3081112" y="3476580"/>
            <a:ext cx="2951601" cy="2998974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3366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smtClean="0">
                <a:solidFill>
                  <a:schemeClr val="tx1"/>
                </a:solidFill>
                <a:latin typeface="Times New Roman" pitchFamily="18" charset="0"/>
              </a:rPr>
              <a:t>Субвенции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200" smtClean="0">
                <a:solidFill>
                  <a:schemeClr val="tx1"/>
                </a:solidFill>
                <a:latin typeface="Times New Roman" pitchFamily="18" charset="0"/>
              </a:rPr>
              <a:t>(от лат. «</a:t>
            </a:r>
            <a:r>
              <a:rPr lang="en-US" sz="1200" smtClean="0">
                <a:solidFill>
                  <a:schemeClr val="tx1"/>
                </a:solidFill>
                <a:latin typeface="Times New Roman" pitchFamily="18" charset="0"/>
              </a:rPr>
              <a:t>Subvenire</a:t>
            </a:r>
            <a:r>
              <a:rPr lang="ru-RU" sz="1200" smtClean="0">
                <a:solidFill>
                  <a:schemeClr val="tx1"/>
                </a:solidFill>
                <a:latin typeface="Times New Roman" pitchFamily="18" charset="0"/>
              </a:rPr>
              <a:t>» -</a:t>
            </a:r>
            <a:r>
              <a:rPr lang="ru-RU" sz="1200" smtClean="0">
                <a:solidFill>
                  <a:srgbClr val="0000FF"/>
                </a:solidFill>
                <a:latin typeface="Times New Roman" pitchFamily="18" charset="0"/>
              </a:rPr>
              <a:t> приходить на помощь)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smtClean="0">
                <a:solidFill>
                  <a:srgbClr val="0000FF"/>
                </a:solidFill>
                <a:latin typeface="Times New Roman" pitchFamily="18" charset="0"/>
              </a:rPr>
              <a:t>- 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</a:t>
            </a: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6284913" y="3449983"/>
            <a:ext cx="2728912" cy="29697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u="sng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Субсидии</a:t>
            </a:r>
            <a:r>
              <a:rPr lang="ru-RU" sz="1400" i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500" i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200" b="0" i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от лат. «</a:t>
            </a:r>
            <a:r>
              <a:rPr lang="en-US" sz="1200" b="0" i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Subsidium</a:t>
            </a:r>
            <a:r>
              <a:rPr lang="ru-RU" sz="1200" b="0" i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» - поддержка)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i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- 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123917" name="AutoShape 13"/>
          <p:cNvSpPr>
            <a:spLocks noChangeArrowheads="1"/>
          </p:cNvSpPr>
          <p:nvPr/>
        </p:nvSpPr>
        <p:spPr bwMode="auto">
          <a:xfrm rot="7897213">
            <a:off x="1616868" y="2012157"/>
            <a:ext cx="1611313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8" name="AutoShape 14"/>
          <p:cNvSpPr>
            <a:spLocks noChangeArrowheads="1"/>
          </p:cNvSpPr>
          <p:nvPr/>
        </p:nvSpPr>
        <p:spPr bwMode="auto">
          <a:xfrm>
            <a:off x="4343400" y="2860675"/>
            <a:ext cx="766763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1587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9" name="AutoShape 15"/>
          <p:cNvSpPr>
            <a:spLocks noChangeArrowheads="1"/>
          </p:cNvSpPr>
          <p:nvPr/>
        </p:nvSpPr>
        <p:spPr bwMode="auto">
          <a:xfrm rot="2313247">
            <a:off x="5846763" y="2184400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99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3505200" y="1771651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 smtClean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17" grpId="0" animBg="1"/>
      <p:bldP spid="123918" grpId="0" animBg="1"/>
      <p:bldP spid="1239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8" descr="SDC12093"/>
          <p:cNvPicPr>
            <a:picLocks noChangeAspect="1" noChangeArrowheads="1"/>
          </p:cNvPicPr>
          <p:nvPr/>
        </p:nvPicPr>
        <p:blipFill>
          <a:blip r:embed="rId2">
            <a:lum bright="1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smtClean="0">
                <a:effectLst/>
              </a:rPr>
              <a:t/>
            </a:r>
            <a:br>
              <a:rPr lang="ru-RU" sz="1800" smtClean="0">
                <a:effectLst/>
              </a:rPr>
            </a:br>
            <a:endParaRPr lang="ru-RU" smtClean="0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71463" y="228600"/>
            <a:ext cx="8540750" cy="6400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УВАЖАЕМЫЕ  ЖИТЕЛИ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МИНЕРАЛОВОДСКОГО ГОРОДСКОГО ОКРУГА!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Представляем Вам бюджет Минераловодского городского округа на 2020 год и плановый период 2021 и 2022 годов.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/>
                <a:latin typeface="Arial Black" pitchFamily="34" charset="0"/>
              </a:rPr>
              <a:t>	</a:t>
            </a:r>
            <a:endParaRPr lang="ru-RU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i?id=127277960-5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65313"/>
            <a:ext cx="22098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457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smtClean="0">
                <a:solidFill>
                  <a:srgbClr val="0000FF"/>
                </a:solidFill>
              </a:rPr>
              <a:t>Гражданин и его участие в бюджетном процессе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57200" y="4343400"/>
            <a:ext cx="8005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500" i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1500" i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Получает социальные гарантии – расходная часть бюджета (образование,</a:t>
            </a:r>
            <a:br>
              <a:rPr lang="ru-RU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ЖКХ, культура, физическая культура и спорт, социальные льготы и другие</a:t>
            </a:r>
            <a:br>
              <a:rPr lang="ru-RU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1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направления социальных гарантий населению)</a:t>
            </a: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663575" y="1865313"/>
            <a:ext cx="78359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ru-RU" sz="15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Формирует  доходную часть бюджета в части налоговых поступлений 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600">
                <a:solidFill>
                  <a:schemeClr val="tx1"/>
                </a:solidFill>
                <a:latin typeface="Times New Roman" pitchFamily="18" charset="0"/>
              </a:rPr>
            </a:br>
            <a:endParaRPr lang="ru-RU" sz="1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415843" y="811025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налогоплательщик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449710" y="3498850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получатель социальных гарантий</a:t>
            </a:r>
          </a:p>
        </p:txBody>
      </p:sp>
      <p:pic>
        <p:nvPicPr>
          <p:cNvPr id="56337" name="Picture 17" descr="i?id=40363630-6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009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i?id=197976455-3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0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i?id=110925011-6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429250"/>
            <a:ext cx="17907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i?id=97260340-58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29250"/>
            <a:ext cx="1676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i?id=183664062-44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5429250"/>
            <a:ext cx="19478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5" name="Rectangle 18"/>
          <p:cNvSpPr>
            <a:spLocks noChangeArrowheads="1"/>
          </p:cNvSpPr>
          <p:nvPr/>
        </p:nvSpPr>
        <p:spPr bwMode="auto">
          <a:xfrm>
            <a:off x="3413125" y="3141663"/>
            <a:ext cx="1841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600" i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245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iPTSFCO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3401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352800" y="304800"/>
            <a:ext cx="579120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Статья 3. Основные начала законодательства о налогах и сборах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1. Каждое лицо должно уплачивать законно установленные налоги и сборы.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Статья 23. Обязанности налогоплательщиков (плательщиков сборов, плательщиков страховых взносов)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1. Налогоплательщики обязаны: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1) уплачивать законно установленные налоги;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800000"/>
                </a:solidFill>
                <a:effectLst/>
              </a:rPr>
              <a:t>2) встать на учет в налоговых органах, если такая обязанность предусмотрена настоящим Кодексом.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b="1" i="1" smtClean="0">
                <a:solidFill>
                  <a:srgbClr val="0000FF"/>
                </a:solidFill>
                <a:effectLst/>
              </a:rPr>
              <a:t>          </a:t>
            </a:r>
            <a:r>
              <a:rPr lang="ru-RU" altLang="ru-RU" sz="1800" b="1" i="1" smtClean="0">
                <a:solidFill>
                  <a:srgbClr val="0000FF"/>
                </a:solidFill>
                <a:effectLst/>
              </a:rPr>
              <a:t>Каждый гражданин является участником формирования бюджета с одной стороны как налогоплательщик, наполняя доходы бюджета, с другой – он осуществляет часть расходов как потребитель общественных услуг.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smtClean="0">
              <a:solidFill>
                <a:srgbClr val="0000FF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smtClean="0">
                <a:solidFill>
                  <a:srgbClr val="0000FF"/>
                </a:solidFill>
                <a:effectLst/>
              </a:rPr>
              <a:t>           Своевременные и достаточные налоговые поступления способны обеспечить безопасность, финансовую стабильность, независимость государства. 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90" name="Picture 754" descr="самоле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4648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889" name="Picture 753" descr="1 вокз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4495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514" name="Rectangle 378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82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</a:p>
        </p:txBody>
      </p:sp>
      <p:graphicFrame>
        <p:nvGraphicFramePr>
          <p:cNvPr id="62538" name="Group 74"/>
          <p:cNvGraphicFramePr>
            <a:graphicFrameLocks noGrp="1"/>
          </p:cNvGraphicFramePr>
          <p:nvPr>
            <p:ph idx="1"/>
          </p:nvPr>
        </p:nvGraphicFramePr>
        <p:xfrm>
          <a:off x="0" y="1243013"/>
          <a:ext cx="9144000" cy="3506202"/>
        </p:xfrm>
        <a:graphic>
          <a:graphicData uri="http://schemas.openxmlformats.org/drawingml/2006/table">
            <a:tbl>
              <a:tblPr/>
              <a:tblGrid>
                <a:gridCol w="339725"/>
                <a:gridCol w="2689225"/>
                <a:gridCol w="1144588"/>
                <a:gridCol w="1123950"/>
                <a:gridCol w="1125537"/>
                <a:gridCol w="1306513"/>
                <a:gridCol w="1414462"/>
              </a:tblGrid>
              <a:tr h="262186">
                <a:tc rowSpan="2"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Ед.изм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2017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2018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прогноз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094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7561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140,78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140,78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137,73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3293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естественный прирост населения (убыль)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3293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 к пред. году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3293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уровень зарегистрированной безработицы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0,74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0,74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0,74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0,74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43293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23,09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23,09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marT="45721" marB="4572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  <a:tr h="5183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величина прожиточного минимума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рублей в месяц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8243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8243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10688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10688</a:t>
                      </a:r>
                    </a:p>
                  </a:txBody>
                  <a:tcPr marT="45721" marB="4572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tx2"/>
                        </a:gs>
                        <a:gs pos="100000">
                          <a:schemeClr val="hlink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18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18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200" smtClean="0">
                <a:effectLst/>
                <a:latin typeface="Times New Roman" pitchFamily="18" charset="0"/>
              </a:rPr>
              <a:t>          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 rot="10793097" flipV="1">
            <a:off x="100013" y="3857625"/>
            <a:ext cx="8793162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  <a:t>Минераловодский городской округ – муниципальное образование в составе Ставропольского края РФ, входит в особо охраняемый эколого-курортный регион Российской Федерации – Кавказские Минеральные Воды.</a:t>
            </a:r>
            <a:b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  <a:t> Город Минеральные Воды является центром Минераловодского городского округа и образует с ним единое муниципальное территориальное образование.</a:t>
            </a:r>
            <a:b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  <a:t>Минераловодский городской округ расположен в юго-восточной части Ставропольского края и граничит: на востоке - с Георгиевским районом, на юге - с Предгорным районом, на севере - с Александровским районом, на западе - с Андроповским районом. 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600" i="0">
                <a:solidFill>
                  <a:srgbClr val="0000FF"/>
                </a:solidFill>
                <a:latin typeface="Times New Roman" pitchFamily="18" charset="0"/>
              </a:rPr>
              <a:t>Площадь Минераловодского городского округа составляет 149464 га.(1495кв.км)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600" i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11430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i="1" dirty="0" smtClean="0">
                <a:solidFill>
                  <a:srgbClr val="0000FF"/>
                </a:solidFill>
              </a:rPr>
              <a:t>(численность населения)</a:t>
            </a:r>
            <a:endParaRPr lang="ru-RU" sz="2400" dirty="0"/>
          </a:p>
        </p:txBody>
      </p:sp>
      <p:sp>
        <p:nvSpPr>
          <p:cNvPr id="139267" name="Прямоугольник 80022"/>
          <p:cNvSpPr>
            <a:spLocks noChangeArrowheads="1"/>
          </p:cNvSpPr>
          <p:nvPr/>
        </p:nvSpPr>
        <p:spPr bwMode="auto">
          <a:xfrm>
            <a:off x="0" y="1219200"/>
            <a:ext cx="9144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None/>
            </a:pPr>
            <a:r>
              <a:rPr lang="ru-RU" altLang="ru-RU" sz="1800">
                <a:solidFill>
                  <a:srgbClr val="33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постоянного населения Минераловодского городского округа Ставропольского края на 1 января 2019 года 137 732 человека, городское население - 80,4 тыс. чел., сельское население – 57,3 тыс. чел., плотность населения (человек на 1 кв. км) – 92,1, мужчин – 63 219 чел., женщин – 75 513 человек.</a:t>
            </a:r>
            <a:endParaRPr lang="ru-RU" altLang="ru-RU" sz="1800">
              <a:solidFill>
                <a:srgbClr val="3333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0026" name="Таблица 80025"/>
          <p:cNvGraphicFramePr>
            <a:graphicFrameLocks noGrp="1"/>
          </p:cNvGraphicFramePr>
          <p:nvPr/>
        </p:nvGraphicFramePr>
        <p:xfrm>
          <a:off x="152400" y="3962400"/>
          <a:ext cx="8278814" cy="18018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88460"/>
                <a:gridCol w="2789334"/>
                <a:gridCol w="2701020"/>
              </a:tblGrid>
              <a:tr h="514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Национальность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 (чел.)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 от общего числа жителей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Русские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100 544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Украинцы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4 131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Ногайцы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9 641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Армяне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16 527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6 886</a:t>
                      </a:r>
                      <a:endParaRPr lang="ru-RU" sz="1400" b="1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9298" name="Rectangle 180"/>
          <p:cNvSpPr>
            <a:spLocks noChangeArrowheads="1"/>
          </p:cNvSpPr>
          <p:nvPr/>
        </p:nvSpPr>
        <p:spPr bwMode="auto">
          <a:xfrm>
            <a:off x="0" y="2520950"/>
            <a:ext cx="91440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800">
              <a:solidFill>
                <a:srgbClr val="333399"/>
              </a:solidFill>
              <a:latin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altLang="ru-RU" sz="1800">
                <a:solidFill>
                  <a:srgbClr val="333399"/>
                </a:solidFill>
                <a:latin typeface="Times New Roman" pitchFamily="18" charset="0"/>
              </a:rPr>
              <a:t>Этнический состав населения</a:t>
            </a:r>
            <a:endParaRPr lang="ru-RU" altLang="ru-RU" sz="1800">
              <a:solidFill>
                <a:srgbClr val="3333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rgbClr val="333399"/>
                </a:solidFill>
                <a:latin typeface="Times New Roman" pitchFamily="18" charset="0"/>
              </a:rPr>
              <a:t>(национальности с численностью более 1% от общего числа жителей)</a:t>
            </a:r>
            <a:endParaRPr lang="ru-RU" altLang="ru-RU" sz="1800">
              <a:solidFill>
                <a:srgbClr val="333399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40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 spd="slow" advTm="1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>
                <a:solidFill>
                  <a:srgbClr val="0000FF"/>
                </a:solidFill>
              </a:rPr>
            </a:br>
            <a:r>
              <a:rPr lang="ru-RU" sz="2400" i="1" dirty="0">
                <a:solidFill>
                  <a:srgbClr val="0000FF"/>
                </a:solidFill>
              </a:rPr>
              <a:t>(численность населения)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1625" y="2590800"/>
          <a:ext cx="8510587" cy="4287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3302"/>
                <a:gridCol w="2903302"/>
                <a:gridCol w="2703983"/>
              </a:tblGrid>
              <a:tr h="627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Наименование территориального отдела по работе с населением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Наименование сельских населенных пунктов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Численность человек (тыс.)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0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г. Минеральные Воды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74.141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р.п. Анджиевский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6.242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Гражданский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Гражданское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3.1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Греческое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Греческое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1.0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Ленинский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п. 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rgbClr val="000066"/>
                          </a:solidFill>
                          <a:effectLst/>
                        </a:rPr>
                        <a:t>Новотерский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2.1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08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Марьиноколодцевский 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Марьины Колодцы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2.0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Нагутский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Нагутское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3.0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08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Нижнеалександровский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. Нижняя </a:t>
                      </a: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Александровка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1.5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Первомайская 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п. Первомайский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4.0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Перевальненский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х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. Перевальный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0,9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Побегайловский 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</a:t>
                      </a:r>
                      <a:r>
                        <a:rPr lang="ru-RU" sz="1200" b="1" dirty="0" err="1">
                          <a:solidFill>
                            <a:srgbClr val="000066"/>
                          </a:solidFill>
                          <a:effectLst/>
                        </a:rPr>
                        <a:t>Побегайловка</a:t>
                      </a: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2.3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Канглинский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Канглы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3.1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Прикумский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с. </a:t>
                      </a:r>
                      <a:r>
                        <a:rPr lang="ru-RU" sz="1200" b="1" dirty="0" err="1">
                          <a:solidFill>
                            <a:srgbClr val="000066"/>
                          </a:solidFill>
                          <a:effectLst/>
                        </a:rPr>
                        <a:t>Прикумское</a:t>
                      </a: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1.7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Розовский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с. Розовка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1.0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Ульяновский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с.Ульяновка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1.9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Левокумский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>
                          <a:solidFill>
                            <a:srgbClr val="000066"/>
                          </a:solidFill>
                          <a:effectLst/>
                        </a:rPr>
                        <a:t>с. Левокумка</a:t>
                      </a:r>
                      <a:endParaRPr lang="ru-RU" sz="900" b="1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7.1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03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447800"/>
            <a:ext cx="854075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iVEJ54G3Z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301625" y="228600"/>
            <a:ext cx="8510588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effectLst/>
              </a:rPr>
              <a:t>Основные экономические и социальные показатели.</a:t>
            </a:r>
          </a:p>
        </p:txBody>
      </p:sp>
      <p:sp>
        <p:nvSpPr>
          <p:cNvPr id="141316" name="Rectangle 3"/>
          <p:cNvSpPr>
            <a:spLocks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447675">
              <a:buFont typeface="Wingdings" pitchFamily="2" charset="2"/>
              <a:buNone/>
            </a:pPr>
            <a:r>
              <a:rPr lang="ru-RU" altLang="ru-RU" sz="2400" b="1" i="1" u="sng" smtClean="0">
                <a:effectLst/>
              </a:rPr>
              <a:t>Образование.</a:t>
            </a:r>
            <a:r>
              <a:rPr lang="ru-RU" altLang="ru-RU" sz="2400" i="1" smtClean="0">
                <a:effectLst/>
              </a:rPr>
              <a:t> </a:t>
            </a:r>
            <a:r>
              <a:rPr lang="ru-RU" altLang="ru-RU" sz="2400" b="1" i="1" smtClean="0">
                <a:effectLst/>
              </a:rPr>
              <a:t>На территории Минераловодского городского округа функционирует 70 образовательное учреждение</a:t>
            </a:r>
            <a:r>
              <a:rPr lang="en-US" altLang="ru-RU" sz="2400" b="1" i="1" smtClean="0">
                <a:effectLst/>
              </a:rPr>
              <a:t>:</a:t>
            </a:r>
            <a:r>
              <a:rPr lang="ru-RU" altLang="ru-RU" sz="2400" b="1" i="1" smtClean="0">
                <a:effectLst/>
              </a:rPr>
              <a:t> </a:t>
            </a:r>
            <a:endParaRPr lang="en-US" altLang="ru-RU" sz="2400" b="1" i="1" smtClean="0">
              <a:effectLst/>
            </a:endParaRP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26 общеобразовательных школ</a:t>
            </a:r>
            <a:r>
              <a:rPr lang="en-US" altLang="ru-RU" sz="2400" b="1" i="1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2 гимназии</a:t>
            </a:r>
            <a:r>
              <a:rPr lang="en-US" altLang="ru-RU" sz="2400" b="1" i="1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2 лицея</a:t>
            </a:r>
            <a:r>
              <a:rPr lang="en-US" altLang="ru-RU" sz="2400" b="1" i="1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38 детских садов</a:t>
            </a:r>
            <a:r>
              <a:rPr lang="en-US" altLang="ru-RU" sz="2400" b="1" i="1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2 учреждения дополнительного образования</a:t>
            </a:r>
            <a:r>
              <a:rPr lang="en-US" altLang="ru-RU" sz="2400" b="1" i="1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МКОУ «Центр образования»  г. Минеральные Воды и Минераловодского района.</a:t>
            </a:r>
          </a:p>
          <a:p>
            <a:pPr marL="0" indent="447675">
              <a:buFont typeface="Wingdings" pitchFamily="2" charset="2"/>
              <a:buNone/>
            </a:pPr>
            <a:endParaRPr lang="ru-RU" altLang="ru-RU" sz="2400" b="1" i="1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7" descr="iG2SFD7IV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6" descr="144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 descr="hello_html_3c1a47d4"/>
          <p:cNvPicPr>
            <a:picLocks noChangeAspect="1" noChangeArrowheads="1"/>
          </p:cNvPicPr>
          <p:nvPr/>
        </p:nvPicPr>
        <p:blipFill>
          <a:blip r:embed="rId4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4724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4" descr="angarskaya_molodezh_vybiraet_muzykalnoe_iskusstvo_thumb_fed_photo"/>
          <p:cNvPicPr>
            <a:picLocks noChangeAspect="1" noChangeArrowheads="1"/>
          </p:cNvPicPr>
          <p:nvPr/>
        </p:nvPicPr>
        <p:blipFill>
          <a:blip r:embed="rId5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301625" y="228600"/>
            <a:ext cx="85105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effectLst/>
              </a:rPr>
              <a:t>Основные экономические и социальные показатели.</a:t>
            </a:r>
          </a:p>
        </p:txBody>
      </p:sp>
      <p:sp>
        <p:nvSpPr>
          <p:cNvPr id="142343" name="Rectangle 3"/>
          <p:cNvSpPr>
            <a:spLocks noChangeArrowheads="1"/>
          </p:cNvSpPr>
          <p:nvPr>
            <p:ph type="body" idx="4294967295"/>
          </p:nvPr>
        </p:nvSpPr>
        <p:spPr>
          <a:xfrm>
            <a:off x="152400" y="762000"/>
            <a:ext cx="8689975" cy="533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dirty="0" smtClean="0">
                <a:effectLst/>
              </a:rPr>
              <a:t>Муниципальные учреждения культуры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 </a:t>
            </a:r>
            <a:r>
              <a:rPr lang="ru-RU" altLang="ru-RU" sz="2000" b="1" dirty="0" smtClean="0">
                <a:effectLst/>
              </a:rPr>
              <a:t>«Централизованная клубная </a:t>
            </a:r>
            <a:r>
              <a:rPr lang="ru-RU" altLang="ru-RU" sz="2000" b="1" dirty="0" smtClean="0">
                <a:effectLst/>
              </a:rPr>
              <a:t>система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0000"/>
                </a:solidFill>
                <a:effectLst/>
              </a:rPr>
              <a:t>МБУК </a:t>
            </a:r>
            <a:r>
              <a:rPr lang="ru-RU" altLang="ru-RU" sz="2000" b="1" dirty="0" smtClean="0">
                <a:solidFill>
                  <a:srgbClr val="FF0000"/>
                </a:solidFill>
                <a:effectLst/>
              </a:rPr>
              <a:t>«Централизованная  библиотечная  система». Число зарегистрированных пользователей – 54, 1 тыс. человек.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0000"/>
                </a:solidFill>
                <a:effectLst/>
              </a:rPr>
              <a:t>Музей писателя А.П. </a:t>
            </a:r>
            <a:r>
              <a:rPr lang="ru-RU" altLang="ru-RU" sz="2000" b="1" dirty="0" err="1" smtClean="0">
                <a:solidFill>
                  <a:srgbClr val="FF0000"/>
                </a:solidFill>
                <a:effectLst/>
              </a:rPr>
              <a:t>Бибика</a:t>
            </a:r>
            <a:r>
              <a:rPr lang="ru-RU" altLang="ru-RU" sz="2000" b="1" dirty="0" smtClean="0">
                <a:solidFill>
                  <a:srgbClr val="FF0000"/>
                </a:solidFill>
                <a:effectLst/>
              </a:rPr>
              <a:t> -отдел МБУК «Краеведческий музей»</a:t>
            </a:r>
          </a:p>
          <a:p>
            <a:pPr marL="92075" indent="355600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dirty="0" smtClean="0">
              <a:effectLst/>
            </a:endParaRP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dirty="0" smtClean="0">
                <a:effectLst/>
              </a:rPr>
              <a:t> </a:t>
            </a:r>
            <a:r>
              <a:rPr lang="ru-RU" altLang="ru-RU" sz="2000" b="1" i="1" u="sng" dirty="0" smtClean="0">
                <a:effectLst/>
              </a:rPr>
              <a:t>Физическая культура и спорт</a:t>
            </a:r>
          </a:p>
          <a:p>
            <a:pPr marL="92075" indent="355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dirty="0" smtClean="0">
                <a:effectLst/>
              </a:rPr>
              <a:t>Основные объекты инфраструктуры для занятий физической культурой и спортом в Минераловодском городском округе: 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51 </a:t>
            </a:r>
            <a:r>
              <a:rPr lang="ru-RU" altLang="ru-RU" sz="2000" b="1" i="1" smtClean="0">
                <a:effectLst/>
              </a:rPr>
              <a:t>спортивных </a:t>
            </a:r>
            <a:r>
              <a:rPr lang="ru-RU" altLang="ru-RU" sz="2000" b="1" i="1" smtClean="0">
                <a:effectLst/>
              </a:rPr>
              <a:t>залов;</a:t>
            </a:r>
            <a:endParaRPr lang="ru-RU" altLang="ru-RU" sz="2000" b="1" i="1" dirty="0" smtClean="0">
              <a:effectLst/>
            </a:endParaRP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2 стадиона с трибунами на 1500 мест;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2 плавательных бассейна;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20 сооружений для стрелковых видов спорта в том числе:     10 тиров, 1 стрельбище, 9 стендов;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i="1" dirty="0" smtClean="0">
                <a:effectLst/>
              </a:rPr>
              <a:t>71плоскостных </a:t>
            </a:r>
            <a:r>
              <a:rPr lang="ru-RU" altLang="ru-RU" sz="2000" b="1" i="1" dirty="0" smtClean="0">
                <a:effectLst/>
              </a:rPr>
              <a:t>сооружения, включая комплексные спортивные площадки.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ru-RU" altLang="ru-RU" sz="2000" b="1" i="1" dirty="0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округа</a:t>
            </a:r>
            <a:br>
              <a:rPr lang="ru-RU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Tm="1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характеристики бюджета</a:t>
            </a:r>
            <a:r>
              <a:rPr lang="ru-RU" sz="3600" b="1" i="1" dirty="0" smtClean="0">
                <a:solidFill>
                  <a:srgbClr val="0000FF"/>
                </a:solidFill>
              </a:rPr>
              <a:t> </a:t>
            </a:r>
            <a:br>
              <a:rPr lang="ru-RU" sz="3600" b="1" i="1" dirty="0" smtClean="0">
                <a:solidFill>
                  <a:srgbClr val="0000FF"/>
                </a:solidFill>
              </a:rPr>
            </a:br>
            <a:endParaRPr lang="ru-RU" sz="3600" b="1" i="1" dirty="0" smtClean="0">
              <a:solidFill>
                <a:srgbClr val="0000FF"/>
              </a:solidFill>
            </a:endParaRP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" y="838200"/>
            <a:ext cx="8540750" cy="5715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6600CC"/>
                </a:solidFill>
              </a:rPr>
              <a:t>Доходы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1" i="1" dirty="0" smtClean="0">
                <a:solidFill>
                  <a:srgbClr val="CC3300"/>
                </a:solidFill>
              </a:rPr>
              <a:t>Расходы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</a:t>
            </a:r>
            <a:r>
              <a:rPr lang="ru-RU" sz="2800" b="1" i="1" dirty="0" smtClean="0">
                <a:solidFill>
                  <a:srgbClr val="008000"/>
                </a:solidFill>
              </a:rPr>
              <a:t> </a:t>
            </a:r>
            <a:r>
              <a:rPr lang="ru-RU" sz="2800" b="1" i="1" dirty="0" smtClean="0">
                <a:solidFill>
                  <a:srgbClr val="333399"/>
                </a:solidFill>
              </a:rPr>
              <a:t>Дефицит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800" b="1" i="1" dirty="0" smtClean="0">
                <a:solidFill>
                  <a:srgbClr val="FF6600"/>
                </a:solidFill>
              </a:rPr>
              <a:t>Профицит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i="1" dirty="0" smtClean="0">
                <a:effectLst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dirty="0" smtClean="0">
              <a:effectLst/>
            </a:endParaRPr>
          </a:p>
        </p:txBody>
      </p:sp>
      <p:pic>
        <p:nvPicPr>
          <p:cNvPr id="98309" name="Рисунок 14"/>
          <p:cNvPicPr>
            <a:picLocks noChangeAspect="1" noChangeArrowheads="1"/>
          </p:cNvPicPr>
          <p:nvPr/>
        </p:nvPicPr>
        <p:blipFill>
          <a:blip r:embed="rId2" cstate="print"/>
          <a:srcRect t="25940" b="17459"/>
          <a:stretch>
            <a:fillRect/>
          </a:stretch>
        </p:blipFill>
        <p:spPr bwMode="auto">
          <a:xfrm>
            <a:off x="658813" y="2235200"/>
            <a:ext cx="12334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0" name="Рисунок 15"/>
          <p:cNvPicPr>
            <a:picLocks noChangeAspect="1" noChangeArrowheads="1"/>
          </p:cNvPicPr>
          <p:nvPr/>
        </p:nvPicPr>
        <p:blipFill>
          <a:blip r:embed="rId3" cstate="print"/>
          <a:srcRect t="24059" b="17294"/>
          <a:stretch>
            <a:fillRect/>
          </a:stretch>
        </p:blipFill>
        <p:spPr bwMode="auto">
          <a:xfrm>
            <a:off x="1906587" y="1358900"/>
            <a:ext cx="1201739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1" name="Рисунок 16"/>
          <p:cNvPicPr>
            <a:picLocks noChangeAspect="1" noChangeArrowheads="1"/>
          </p:cNvPicPr>
          <p:nvPr/>
        </p:nvPicPr>
        <p:blipFill>
          <a:blip r:embed="rId2" cstate="print"/>
          <a:srcRect t="25938" b="17294"/>
          <a:stretch>
            <a:fillRect/>
          </a:stretch>
        </p:blipFill>
        <p:spPr bwMode="auto">
          <a:xfrm>
            <a:off x="5618163" y="1330325"/>
            <a:ext cx="12334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2" name="Рисунок 17"/>
          <p:cNvPicPr>
            <a:picLocks noChangeAspect="1" noChangeArrowheads="1"/>
          </p:cNvPicPr>
          <p:nvPr/>
        </p:nvPicPr>
        <p:blipFill>
          <a:blip r:embed="rId3" cstate="print"/>
          <a:srcRect t="24060" b="17461"/>
          <a:stretch>
            <a:fillRect/>
          </a:stretch>
        </p:blipFill>
        <p:spPr bwMode="auto">
          <a:xfrm>
            <a:off x="6851650" y="2085975"/>
            <a:ext cx="121285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3" name="Схема 20"/>
          <p:cNvPicPr>
            <a:picLocks noChangeArrowheads="1"/>
          </p:cNvPicPr>
          <p:nvPr/>
        </p:nvPicPr>
        <p:blipFill>
          <a:blip r:embed="rId4" cstate="print"/>
          <a:srcRect l="-15710" r="-15558"/>
          <a:stretch>
            <a:fillRect/>
          </a:stretch>
        </p:blipFill>
        <p:spPr bwMode="auto">
          <a:xfrm>
            <a:off x="250825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4" name="Схема 21"/>
          <p:cNvPicPr>
            <a:picLocks noChangeArrowheads="1"/>
          </p:cNvPicPr>
          <p:nvPr/>
        </p:nvPicPr>
        <p:blipFill>
          <a:blip r:embed="rId5" cstate="print"/>
          <a:srcRect l="-15710" r="-15558"/>
          <a:stretch>
            <a:fillRect/>
          </a:stretch>
        </p:blipFill>
        <p:spPr bwMode="auto">
          <a:xfrm>
            <a:off x="5224463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4394" name="AutoShape 11"/>
          <p:cNvSpPr>
            <a:spLocks noChangeArrowheads="1"/>
          </p:cNvSpPr>
          <p:nvPr/>
        </p:nvSpPr>
        <p:spPr bwMode="auto">
          <a:xfrm>
            <a:off x="615950" y="3532188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5" name="AutoShape 12"/>
          <p:cNvSpPr>
            <a:spLocks noChangeArrowheads="1"/>
          </p:cNvSpPr>
          <p:nvPr/>
        </p:nvSpPr>
        <p:spPr bwMode="auto">
          <a:xfrm>
            <a:off x="189230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i="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 i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44396" name="AutoShape 13"/>
          <p:cNvSpPr>
            <a:spLocks noChangeArrowheads="1"/>
          </p:cNvSpPr>
          <p:nvPr/>
        </p:nvSpPr>
        <p:spPr bwMode="auto">
          <a:xfrm>
            <a:off x="5618163" y="3517900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7" name="AutoShape 14"/>
          <p:cNvSpPr>
            <a:spLocks noChangeArrowheads="1"/>
          </p:cNvSpPr>
          <p:nvPr/>
        </p:nvSpPr>
        <p:spPr bwMode="auto">
          <a:xfrm>
            <a:off x="685165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>
            <a:off x="301625" y="6858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kern="0" dirty="0" smtClean="0">
                <a:solidFill>
                  <a:srgbClr val="000000"/>
                </a:solidFill>
                <a:effectLst/>
              </a:rPr>
              <a:t>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b="0" kern="0" dirty="0" smtClean="0">
                <a:effectLst/>
              </a:rPr>
              <a:t>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b="0" i="0" kern="0" dirty="0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4996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20" b="1" dirty="0" smtClean="0">
              <a:solidFill>
                <a:srgbClr val="0000FF"/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Начиная с 2014 года все финансовые органы страны составляют на регулярной основе отдельный аналитический документ «Бюджет для граждан», который содержит основные положения проекта закона (решения) о бюджете и отчета о его исполнении в доступной и понятной форме.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В Бюджетном послании Президента РФ говорится о необходимости обеспечения большей прозрачности и открытости бюджетного процесса для граждан. Одним из инструментов обеспечения прозрачности и открытости бюджетного процесса для населения является «Бюджет для граждан».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Финансовым управлением администрации Минераловодского городского округа разработан представленный информационно-аналитический материал, который позволит каждому жителю Минераловодского округа самостоятельно ознакомится с бюджетом Минераловодского городского округа на 2020 год и плановый период  2021 и 2022годов.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Надеемся, что представление бюджета и бюджетного процесса Минераловодского городского округа в понятной и простой форме расскажет о том, кто и как пополняет муниципальную казну, как происходит её распределение, о том какие социальные направления предусмотрены в бюджете.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Мы убеждены, что представленный материал окажется не только интересным с познавательной точки зрения, но и полезным в повседневной жизни. </a:t>
            </a:r>
          </a:p>
          <a:p>
            <a:pPr>
              <a:defRPr/>
            </a:pPr>
            <a:endParaRPr lang="ru-RU" sz="171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3900" b="1" dirty="0" smtClean="0">
              <a:solidFill>
                <a:srgbClr val="6600C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rgbClr val="F50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-  3 373 595,9 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Расходы – 3 373 595,9тыс.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 (профицит) –0,0 тыс. рублей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т.е.бюджет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на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2020г.-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сбалансированный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effectLst/>
                <a:latin typeface="Verdana" pitchFamily="34" charset="0"/>
                <a:cs typeface="Times New Roman" pitchFamily="18" charset="0"/>
              </a:rPr>
              <a:t> 	</a:t>
            </a: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3600" dirty="0">
                <a:effectLst/>
              </a:rPr>
              <a:t>Т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8723313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</a:t>
            </a:r>
            <a:b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 на 2020 год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 на плановый период 2021 и 2022 годов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r>
              <a:rPr lang="ru-RU" sz="1600" b="1" i="1" smtClean="0">
                <a:solidFill>
                  <a:srgbClr val="0000FF"/>
                </a:solidFill>
                <a:effectLst/>
              </a:rPr>
              <a:t>тыс. рублей</a:t>
            </a:r>
            <a:endParaRPr lang="ru-RU" sz="32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4294967295"/>
          </p:nvPr>
        </p:nvGraphicFramePr>
        <p:xfrm>
          <a:off x="334963" y="2362200"/>
          <a:ext cx="8540750" cy="3261197"/>
        </p:xfrm>
        <a:graphic>
          <a:graphicData uri="http://schemas.openxmlformats.org/drawingml/2006/table">
            <a:tbl>
              <a:tblPr/>
              <a:tblGrid>
                <a:gridCol w="3552825"/>
                <a:gridCol w="2428875"/>
                <a:gridCol w="255905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2021 ГОД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7604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3 077 812,7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2 976 431,1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91386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3 077 812,7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2 976 643,1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0193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(-)-дефицит,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(+)-профицит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Некоторые особенности планирования доходов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753600" cy="6076950"/>
          </a:xfrm>
        </p:spPr>
        <p:txBody>
          <a:bodyPr/>
          <a:lstStyle/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         В бюджет Минераловодского городского округа зачисляются доходы от акцизов на автомобильный и прямогонный бензин, дизельное топливо, моторные масла для дизельных и (или) карбюраторных (</a:t>
            </a:r>
            <a:r>
              <a:rPr lang="ru-RU" sz="2400" b="1" i="1" dirty="0" err="1" smtClean="0">
                <a:solidFill>
                  <a:srgbClr val="FFFFCC"/>
                </a:solidFill>
                <a:latin typeface="Times New Roman" pitchFamily="18" charset="0"/>
              </a:rPr>
              <a:t>инжекторных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) двигателей, производимые на территории Российской Федерации.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Размеры дифференцированных нормативов отчислений в местные бюджеты устанавливаются исходя из </a:t>
            </a:r>
            <a:r>
              <a:rPr lang="ru-RU" sz="2400" b="1" i="1" u="sng" dirty="0" smtClean="0">
                <a:solidFill>
                  <a:srgbClr val="FFFFCC"/>
                </a:solidFill>
                <a:latin typeface="Times New Roman" pitchFamily="18" charset="0"/>
              </a:rPr>
              <a:t>протяженности автомобильных дорог местного значения, находящихся в собственности муниципального образования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87" name="Rectangle 391"/>
          <p:cNvSpPr>
            <a:spLocks noGrp="1" noRot="1" noChangeArrowheads="1"/>
          </p:cNvSpPr>
          <p:nvPr>
            <p:ph type="title"/>
          </p:nvPr>
        </p:nvSpPr>
        <p:spPr>
          <a:xfrm>
            <a:off x="301625" y="304800"/>
            <a:ext cx="8510588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Структура доходов на 2020 год                                               и плановый период 2021 и 2022 годов</a:t>
            </a:r>
          </a:p>
        </p:txBody>
      </p:sp>
      <p:sp>
        <p:nvSpPr>
          <p:cNvPr id="106892" name="Line 396"/>
          <p:cNvSpPr>
            <a:spLocks noChangeShapeType="1"/>
          </p:cNvSpPr>
          <p:nvPr/>
        </p:nvSpPr>
        <p:spPr bwMode="auto">
          <a:xfrm>
            <a:off x="301625" y="13716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CCECFF"/>
              </a:buCl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19200" y="1219200"/>
          <a:ext cx="6480174" cy="1098549"/>
        </p:xfrm>
        <a:graphic>
          <a:graphicData uri="http://schemas.openxmlformats.org/drawingml/2006/table">
            <a:tbl>
              <a:tblPr firstRow="1" bandRow="1"/>
              <a:tblGrid>
                <a:gridCol w="2160058"/>
                <a:gridCol w="2160058"/>
                <a:gridCol w="2160058"/>
              </a:tblGrid>
              <a:tr h="36618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ДОХОДОВ, тыс. рублей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6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год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2" marR="91432" marT="45773" marB="4577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</a:tr>
              <a:tr h="36618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3 373 595,86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3 077 812,7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2 976 431,12</a:t>
                      </a:r>
                      <a:endParaRPr lang="ru-RU" sz="1800" b="1" dirty="0">
                        <a:solidFill>
                          <a:schemeClr val="tx2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53" marB="4575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B592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2590800"/>
          <a:ext cx="4419600" cy="1828801"/>
        </p:xfrm>
        <a:graphic>
          <a:graphicData uri="http://schemas.openxmlformats.org/drawingml/2006/table">
            <a:tbl>
              <a:tblPr firstRow="1" bandRow="1"/>
              <a:tblGrid>
                <a:gridCol w="1473200"/>
                <a:gridCol w="1473200"/>
                <a:gridCol w="1473200"/>
              </a:tblGrid>
              <a:tr h="80520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Налоговые и неналоговые доходы тыс. рублей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179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2020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179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855 150,86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826 917,58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840 762,45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0" y="2590800"/>
          <a:ext cx="4572000" cy="1828800"/>
        </p:xfrm>
        <a:graphic>
          <a:graphicData uri="http://schemas.openxmlformats.org/drawingml/2006/table">
            <a:tbl>
              <a:tblPr firstRow="1" bandRow="1"/>
              <a:tblGrid>
                <a:gridCol w="1524000"/>
                <a:gridCol w="1524000"/>
                <a:gridCol w="1524000"/>
              </a:tblGrid>
              <a:tr h="96758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Безвозмездные поступления, тыс. рублей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060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2020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609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2 518 445,0</a:t>
                      </a:r>
                      <a:endParaRPr lang="ru-RU" sz="18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2 250 895,12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2 135 668,67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8534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214813"/>
            <a:ext cx="158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5" name="Picture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14813"/>
            <a:ext cx="158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6" name="Picture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24100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537" name="Picture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4100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6" name="Объект 3"/>
          <p:cNvGraphicFramePr>
            <a:graphicFrameLocks noGrp="1"/>
          </p:cNvGraphicFramePr>
          <p:nvPr>
            <p:ph idx="1"/>
          </p:nvPr>
        </p:nvGraphicFramePr>
        <p:xfrm>
          <a:off x="11113" y="2028825"/>
          <a:ext cx="4960937" cy="477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2" r:id="rId5" imgW="4962574" imgH="4779678" progId="Excel.Chart.8">
                  <p:embed/>
                </p:oleObj>
              </mc:Choice>
              <mc:Fallback>
                <p:oleObj r:id="rId5" imgW="4962574" imgH="4779678" progId="Excel.Char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2028825"/>
                        <a:ext cx="4960937" cy="477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Диаграмма 5"/>
          <p:cNvGraphicFramePr>
            <a:graphicFrameLocks/>
          </p:cNvGraphicFramePr>
          <p:nvPr/>
        </p:nvGraphicFramePr>
        <p:xfrm>
          <a:off x="4946650" y="2089150"/>
          <a:ext cx="4064000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3" r:id="rId8" imgW="4060288" imgH="4730906" progId="Excel.Chart.8">
                  <p:embed/>
                </p:oleObj>
              </mc:Choice>
              <mc:Fallback>
                <p:oleObj r:id="rId8" imgW="4060288" imgH="4730906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2089150"/>
                        <a:ext cx="4064000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8" name="Диаграмма 6"/>
          <p:cNvGraphicFramePr>
            <a:graphicFrameLocks/>
          </p:cNvGraphicFramePr>
          <p:nvPr/>
        </p:nvGraphicFramePr>
        <p:xfrm>
          <a:off x="25400" y="1397000"/>
          <a:ext cx="46228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4" r:id="rId11" imgW="4688230" imgH="5413717" progId="Excel.Chart.8">
                  <p:embed/>
                </p:oleObj>
              </mc:Choice>
              <mc:Fallback>
                <p:oleObj r:id="rId11" imgW="4688230" imgH="5413717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1397000"/>
                        <a:ext cx="46228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533400"/>
            <a:ext cx="3749675" cy="387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5850" y="533400"/>
            <a:ext cx="4178300" cy="387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4648200" y="1397000"/>
          <a:ext cx="4495799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налоговыми и неналоговыми доходами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душу населения</a:t>
            </a:r>
            <a: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endParaRPr lang="ru-RU" sz="3200" b="1" i="1" dirty="0" smtClean="0">
              <a:solidFill>
                <a:srgbClr val="7030A0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4294967295"/>
          </p:nvPr>
        </p:nvGraphicFramePr>
        <p:xfrm>
          <a:off x="334963" y="2133600"/>
          <a:ext cx="8540750" cy="4259263"/>
        </p:xfrm>
        <a:graphic>
          <a:graphicData uri="http://schemas.openxmlformats.org/drawingml/2006/table">
            <a:tbl>
              <a:tblPr/>
              <a:tblGrid>
                <a:gridCol w="3551237"/>
                <a:gridCol w="1752600"/>
                <a:gridCol w="1676400"/>
                <a:gridCol w="1560513"/>
              </a:tblGrid>
              <a:tr h="68573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2018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66040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(тыс. чел.)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140,78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137,73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49465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ОБЪЁМ НАЛОГОВЫХ И НЕНАЛОГОВЫХ ДОХОДОВ (</a:t>
                      </a:r>
                      <a:r>
                        <a:rPr lang="ru-RU" sz="18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рублей)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688 169,6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860 168,9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855 150,9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4184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ОБЕСПЕЧЕННОСТЬ НА ДУШУ НАСЕЛЕНИЯ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4 888,2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6 245,3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6 052,0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219200"/>
          </a:xfrm>
        </p:spPr>
        <p:txBody>
          <a:bodyPr anchor="t" anchorCtr="1"/>
          <a:lstStyle/>
          <a:p>
            <a:pPr>
              <a:defRPr/>
            </a:pPr>
            <a:r>
              <a:rPr lang="ru-RU" sz="3200" b="1" i="1" dirty="0" smtClean="0">
                <a:solidFill>
                  <a:srgbClr val="0000FF"/>
                </a:solidFill>
              </a:rPr>
              <a:t>Безвозмездные поступления                от других </a:t>
            </a:r>
            <a:r>
              <a:rPr lang="ru-RU" sz="3300" b="1" i="1" dirty="0" smtClean="0">
                <a:solidFill>
                  <a:srgbClr val="0000FF"/>
                </a:solidFill>
              </a:rPr>
              <a:t>бюджетов</a:t>
            </a:r>
            <a:r>
              <a:rPr lang="ru-RU" sz="3200" b="1" i="1" dirty="0" smtClean="0">
                <a:solidFill>
                  <a:srgbClr val="0000FF"/>
                </a:solidFill>
              </a:rPr>
              <a:t> бюджетной системы РФ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ph type="tbl" idx="1"/>
          </p:nvPr>
        </p:nvGraphicFramePr>
        <p:xfrm>
          <a:off x="76200" y="16764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4343400" y="1752600"/>
          <a:ext cx="4800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300" b="1" i="1" dirty="0" smtClean="0">
                <a:solidFill>
                  <a:srgbClr val="0000FF"/>
                </a:solidFill>
              </a:rPr>
              <a:t>Прогноз доходов на 2020 год в сравнении с отчетом за 2018 год и уточненным планом на 2019 год</a:t>
            </a:r>
            <a:endParaRPr lang="ru-RU" sz="33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0" y="1676400"/>
          <a:ext cx="9144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2580" name="TextBox 9"/>
          <p:cNvSpPr txBox="1">
            <a:spLocks noChangeArrowheads="1"/>
          </p:cNvSpPr>
          <p:nvPr/>
        </p:nvSpPr>
        <p:spPr bwMode="auto">
          <a:xfrm>
            <a:off x="7616825" y="1820863"/>
            <a:ext cx="13747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r>
              <a:rPr lang="ru-RU" altLang="ru-RU" sz="1400" u="sng">
                <a:solidFill>
                  <a:srgbClr val="0070C0"/>
                </a:solidFill>
              </a:rPr>
              <a:t>тыс. рублей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152400"/>
            <a:ext cx="8510588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Рейтинг отраслей экономической деятельности в налоговых доходах бюджета Минераловодского городского округа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301626" y="1252537"/>
          <a:ext cx="8689974" cy="545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i="1" u="sng" smtClean="0">
                <a:solidFill>
                  <a:srgbClr val="0000FF"/>
                </a:solidFill>
                <a:effectLst/>
              </a:rPr>
              <a:t>Основные направления бюджетной политики</a:t>
            </a: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Минераловодского городского округа на 2020 год и плановый период  2021 и 2022 годы</a:t>
            </a:r>
          </a:p>
        </p:txBody>
      </p:sp>
      <p:sp>
        <p:nvSpPr>
          <p:cNvPr id="1003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484313"/>
            <a:ext cx="8720138" cy="472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600" b="1" i="1" smtClean="0">
                <a:effectLst/>
                <a:latin typeface="Bookman Old Style" pitchFamily="18" charset="0"/>
              </a:rPr>
              <a:t> </a:t>
            </a:r>
            <a:r>
              <a:rPr lang="ru-RU" altLang="ru-RU" sz="1600" b="1" i="1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Обеспечение долгосрочной сбалансированности и финансовой устойчивости местного бюджета.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600" b="1" i="1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Оптимизация бюджетных расходов с одновременным определением  их приоритетности и повышения эффективности финансовых ресурсов.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600" b="1" i="1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Обеспечение прозрачности и открытости муниципальных             финансов.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01625" y="4041775"/>
            <a:ext cx="8510588" cy="219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2000" b="0" u="sng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Основными задачами бюджетной политики</a:t>
            </a:r>
            <a:r>
              <a:rPr lang="ru-RU" sz="2000" b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являются:</a:t>
            </a:r>
          </a:p>
          <a:p>
            <a:pPr indent="342900" algn="l">
              <a:defRPr/>
            </a:pPr>
            <a:endParaRPr lang="ru-RU" sz="1600" b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600" b="0">
                <a:solidFill>
                  <a:srgbClr val="0000FF"/>
                </a:solidFill>
              </a:rPr>
              <a:t>применение программно-целевых методов бюджетного планирования;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600" b="0">
                <a:solidFill>
                  <a:srgbClr val="0000FF"/>
                </a:solidFill>
              </a:rPr>
              <a:t>повышение эффективности и результативности использования     имеющихся инструментов программно-целевого управления;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600" b="0">
                <a:solidFill>
                  <a:srgbClr val="0000FF"/>
                </a:solidFill>
              </a:rPr>
              <a:t>создание условий для повышения качества оказания муниципальных услуг (работ);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600" b="0">
                <a:solidFill>
                  <a:srgbClr val="0000FF"/>
                </a:solidFill>
              </a:rPr>
              <a:t>повышение эффективности использования бюджетных средств;                             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600" b="0">
                <a:solidFill>
                  <a:srgbClr val="0000FF"/>
                </a:solidFill>
              </a:rPr>
              <a:t>     исполнение в полном объеме публичных обязательств переда населением</a:t>
            </a:r>
            <a:r>
              <a:rPr lang="ru-RU" sz="1600" b="0">
                <a:solidFill>
                  <a:srgbClr val="0000FF"/>
                </a:solidFill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  <p:bldP spid="1003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ЧТО ТАКОЕ «БЮДЖЕТ ДЛЯ ГРАЖДАН»?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3250" y="304800"/>
            <a:ext cx="8540750" cy="2590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</a:rPr>
              <a:t>«Бюджет для граждан» </a:t>
            </a:r>
            <a:r>
              <a:rPr lang="ru-RU" sz="3000" b="1" i="1" dirty="0" smtClean="0">
                <a:solidFill>
                  <a:srgbClr val="00B0F0"/>
                </a:solidFill>
                <a:latin typeface="Times New Roman" pitchFamily="18" charset="0"/>
              </a:rPr>
              <a:t>– аналитический документ, разрабатываемый в целях предоставления гражданам актуальной информации о бюджете в формате, доступном для широкого круга пользователей.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b="1" i="1" dirty="0" smtClean="0">
                <a:solidFill>
                  <a:srgbClr val="00B0F0"/>
                </a:solidFill>
                <a:latin typeface="Times New Roman" pitchFamily="18" charset="0"/>
              </a:rPr>
              <a:t> В представленной информации отражены положения проекта бюджета  Минераловодского городского округа на 2020 год и плановый период 2021 и 2022 годов. «Бюджет для граждан» нацелен на получение обратной связи от граждан, которым интересны современные проблемы муниципальных финансов в муниципальном образовании.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28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213" y="228600"/>
            <a:ext cx="8510587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7030A0"/>
                </a:solidFill>
              </a:rPr>
              <a:t>Расходы бюджета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5588" y="1143000"/>
            <a:ext cx="8888412" cy="548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–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денежные средства, выплачиваемые из бюджета </a:t>
            </a:r>
          </a:p>
        </p:txBody>
      </p:sp>
      <p:sp>
        <p:nvSpPr>
          <p:cNvPr id="155652" name="Rectangle 8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3" name="Rectangle 9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4" name="Rectangle 1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5" name="Rectangle 960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6" name="Rectangle 96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7" name="Rectangle 962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39217" name="Oval 2001"/>
          <p:cNvSpPr>
            <a:spLocks noChangeArrowheads="1"/>
          </p:cNvSpPr>
          <p:nvPr/>
        </p:nvSpPr>
        <p:spPr bwMode="auto">
          <a:xfrm>
            <a:off x="2524125" y="3567112"/>
            <a:ext cx="1885950" cy="1081087"/>
          </a:xfrm>
          <a:prstGeom prst="ellipse">
            <a:avLst/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государственным (муниципальным) программам</a:t>
            </a:r>
            <a:endParaRPr lang="ru-RU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6" name="Oval 2000"/>
          <p:cNvSpPr>
            <a:spLocks noChangeArrowheads="1"/>
          </p:cNvSpPr>
          <p:nvPr/>
        </p:nvSpPr>
        <p:spPr bwMode="auto">
          <a:xfrm>
            <a:off x="4800600" y="3567113"/>
            <a:ext cx="1885950" cy="1081086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200" i="0" dirty="0">
                <a:solidFill>
                  <a:srgbClr val="00FF00"/>
                </a:solidFill>
              </a:rPr>
              <a:t/>
            </a:r>
            <a:br>
              <a:rPr lang="ru-RU" sz="1200" i="0" dirty="0">
                <a:solidFill>
                  <a:srgbClr val="00FF00"/>
                </a:solidFill>
              </a:rPr>
            </a:br>
            <a:r>
              <a:rPr lang="ru-RU" sz="1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функциям</a:t>
            </a:r>
            <a:endParaRPr lang="ru-RU" sz="12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5" name="Oval 1999"/>
          <p:cNvSpPr>
            <a:spLocks noChangeArrowheads="1"/>
          </p:cNvSpPr>
          <p:nvPr/>
        </p:nvSpPr>
        <p:spPr bwMode="auto">
          <a:xfrm>
            <a:off x="6926263" y="3557588"/>
            <a:ext cx="1885950" cy="923925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000" i="0" dirty="0">
                <a:solidFill>
                  <a:schemeClr val="tx1"/>
                </a:solidFill>
              </a:rPr>
              <a:t/>
            </a:r>
            <a:br>
              <a:rPr lang="ru-RU" sz="1000" i="0" dirty="0">
                <a:solidFill>
                  <a:schemeClr val="tx1"/>
                </a:solidFill>
              </a:rPr>
            </a:br>
            <a:r>
              <a:rPr lang="ru-RU" sz="1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ГРСБ</a:t>
            </a:r>
            <a:endParaRPr lang="ru-RU" sz="12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4" name="Oval 1998"/>
          <p:cNvSpPr>
            <a:spLocks noChangeArrowheads="1"/>
          </p:cNvSpPr>
          <p:nvPr/>
        </p:nvSpPr>
        <p:spPr bwMode="auto">
          <a:xfrm>
            <a:off x="276225" y="3567113"/>
            <a:ext cx="1885950" cy="914400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типам расходных обязательств</a:t>
            </a:r>
            <a:endParaRPr lang="ru-RU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3" name="Oval 1997"/>
          <p:cNvSpPr>
            <a:spLocks noChangeArrowheads="1"/>
          </p:cNvSpPr>
          <p:nvPr/>
        </p:nvSpPr>
        <p:spPr bwMode="auto">
          <a:xfrm>
            <a:off x="3305175" y="2073275"/>
            <a:ext cx="2419350" cy="112395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000" b="0" i="0" dirty="0">
                <a:solidFill>
                  <a:schemeClr val="tx1"/>
                </a:solidFill>
              </a:rPr>
              <a:t/>
            </a:r>
            <a:br>
              <a:rPr lang="ru-RU" sz="1000" b="0" i="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2000" b="0" i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7" name="Line 1996"/>
          <p:cNvSpPr>
            <a:spLocks noChangeShapeType="1"/>
          </p:cNvSpPr>
          <p:nvPr/>
        </p:nvSpPr>
        <p:spPr bwMode="auto">
          <a:xfrm flipH="1">
            <a:off x="1619250" y="2819400"/>
            <a:ext cx="1685925" cy="7381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8" name="Line 1995"/>
          <p:cNvSpPr>
            <a:spLocks noChangeShapeType="1"/>
          </p:cNvSpPr>
          <p:nvPr/>
        </p:nvSpPr>
        <p:spPr bwMode="auto">
          <a:xfrm flipH="1">
            <a:off x="3429000" y="3163888"/>
            <a:ext cx="390525" cy="3937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9" name="Line 1994"/>
          <p:cNvSpPr>
            <a:spLocks noChangeShapeType="1"/>
          </p:cNvSpPr>
          <p:nvPr/>
        </p:nvSpPr>
        <p:spPr bwMode="auto">
          <a:xfrm>
            <a:off x="5181600" y="3144838"/>
            <a:ext cx="542925" cy="4127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80" name="Line 1993"/>
          <p:cNvSpPr>
            <a:spLocks noChangeShapeType="1"/>
          </p:cNvSpPr>
          <p:nvPr/>
        </p:nvSpPr>
        <p:spPr bwMode="auto">
          <a:xfrm>
            <a:off x="5724525" y="2811463"/>
            <a:ext cx="1714500" cy="7556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5677" name="Rectangle 2009"/>
          <p:cNvSpPr>
            <a:spLocks noChangeArrowheads="1"/>
          </p:cNvSpPr>
          <p:nvPr/>
        </p:nvSpPr>
        <p:spPr bwMode="auto">
          <a:xfrm>
            <a:off x="609600" y="-193675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139607" name="Group 2391"/>
          <p:cNvGraphicFramePr>
            <a:graphicFrameLocks noGrp="1"/>
          </p:cNvGraphicFramePr>
          <p:nvPr/>
        </p:nvGraphicFramePr>
        <p:xfrm>
          <a:off x="619125" y="-184150"/>
          <a:ext cx="600075" cy="517530"/>
        </p:xfrm>
        <a:graphic>
          <a:graphicData uri="http://schemas.openxmlformats.org/drawingml/2006/table">
            <a:tbl>
              <a:tblPr/>
              <a:tblGrid>
                <a:gridCol w="60007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405" marB="45405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9613" name="Line 2397"/>
          <p:cNvSpPr>
            <a:spLocks noChangeShapeType="1"/>
          </p:cNvSpPr>
          <p:nvPr/>
        </p:nvSpPr>
        <p:spPr bwMode="auto">
          <a:xfrm>
            <a:off x="301625" y="1087438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3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3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3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5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расходов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34962" y="1581150"/>
          <a:ext cx="8540751" cy="442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i?id=95115298-5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03825"/>
            <a:ext cx="20574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i?id=143963158-2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i="1" smtClean="0">
                <a:solidFill>
                  <a:srgbClr val="0000FF"/>
                </a:solidFill>
              </a:rPr>
              <a:t>Приоритетными расходами местного бюджета являются :</a:t>
            </a: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19200"/>
            <a:ext cx="8540750" cy="3810000"/>
          </a:xfrm>
        </p:spPr>
        <p:txBody>
          <a:bodyPr/>
          <a:lstStyle/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оплата труда и начисления на выплаты по оплате труда;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обслуживание и погашение муниципального долга;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социальное обеспечение населения;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коммунальные услуги;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продукты питания;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i="1" smtClean="0">
                <a:solidFill>
                  <a:srgbClr val="0000FF"/>
                </a:solidFill>
                <a:effectLst/>
              </a:rPr>
              <a:t>субсидии муниципальным бюджетным учреждениям на выполнение муниципального задания</a:t>
            </a:r>
            <a:r>
              <a:rPr lang="ru-RU" altLang="ru-RU" sz="2800" i="1" smtClean="0">
                <a:solidFill>
                  <a:srgbClr val="6600CC"/>
                </a:solidFill>
                <a:effectLst/>
              </a:rPr>
              <a:t>.</a:t>
            </a:r>
          </a:p>
        </p:txBody>
      </p:sp>
      <p:pic>
        <p:nvPicPr>
          <p:cNvPr id="32776" name="Picture 8" descr="i?id=592552895-5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i?id=185560087-2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203825"/>
            <a:ext cx="23622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762000"/>
            <a:ext cx="8689975" cy="5943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altLang="ru-RU" sz="1600" b="1" i="1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600" i="1" smtClean="0">
                <a:solidFill>
                  <a:srgbClr val="0000FF"/>
                </a:solidFill>
                <a:effectLst/>
              </a:rPr>
              <a:t> - это возникающие на основе закона, иного нормативного правового акта, договора или соглашения обязанности публично-правового образования или 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eaLnBrk="1" hangingPunct="1"/>
            <a:endParaRPr lang="ru-RU" altLang="ru-RU" sz="1600" i="1" smtClean="0">
              <a:solidFill>
                <a:srgbClr val="0000FF"/>
              </a:solidFill>
              <a:effectLst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10588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700" b="1" i="1" smtClean="0">
                <a:solidFill>
                  <a:srgbClr val="0000FF"/>
                </a:solidFill>
              </a:rPr>
              <a:t>Понятия и типы расходных обязательств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5500" y="2143125"/>
            <a:ext cx="3558073" cy="37623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mtClean="0">
                <a:solidFill>
                  <a:srgbClr val="006600"/>
                </a:solidFill>
                <a:latin typeface="Times New Roman" pitchFamily="18" charset="0"/>
              </a:rPr>
              <a:t>Расходные обязательства</a:t>
            </a:r>
          </a:p>
        </p:txBody>
      </p:sp>
      <p:sp>
        <p:nvSpPr>
          <p:cNvPr id="150536" name="AutoShape 8"/>
          <p:cNvSpPr>
            <a:spLocks noChangeArrowheads="1"/>
          </p:cNvSpPr>
          <p:nvPr/>
        </p:nvSpPr>
        <p:spPr bwMode="auto">
          <a:xfrm>
            <a:off x="620713" y="2806105"/>
            <a:ext cx="8191500" cy="142835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smtClean="0">
                <a:solidFill>
                  <a:srgbClr val="000066"/>
                </a:solidFill>
                <a:latin typeface="Times New Roman" pitchFamily="18" charset="0"/>
              </a:rPr>
              <a:t>Публичные</a:t>
            </a:r>
            <a:r>
              <a:rPr lang="ru-RU" sz="1400" b="0" smtClean="0">
                <a:solidFill>
                  <a:srgbClr val="000066"/>
                </a:solidFill>
                <a:latin typeface="Times New Roman" pitchFamily="18" charset="0"/>
              </a:rPr>
              <a:t> - возникающие на основе закона, иного нормативного правового акта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</a:t>
            </a:r>
          </a:p>
        </p:txBody>
      </p:sp>
      <p:sp>
        <p:nvSpPr>
          <p:cNvPr id="150537" name="AutoShape 9"/>
          <p:cNvSpPr>
            <a:spLocks noChangeArrowheads="1"/>
          </p:cNvSpPr>
          <p:nvPr/>
        </p:nvSpPr>
        <p:spPr bwMode="auto">
          <a:xfrm>
            <a:off x="650875" y="4444986"/>
            <a:ext cx="8191500" cy="131574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smtClean="0">
                <a:solidFill>
                  <a:srgbClr val="000066"/>
                </a:solidFill>
                <a:latin typeface="Times New Roman" pitchFamily="18" charset="0"/>
              </a:rPr>
              <a:t>Публичные нормативные -</a:t>
            </a:r>
            <a:r>
              <a:rPr lang="ru-RU" sz="1400" b="0" smtClean="0">
                <a:solidFill>
                  <a:srgbClr val="000066"/>
                </a:solidFill>
                <a:latin typeface="Times New Roman" pitchFamily="18" charset="0"/>
              </a:rPr>
              <a:t>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</a:t>
            </a:r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269875" y="5211763"/>
            <a:ext cx="87217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/>
          <a:lstStyle>
            <a:lvl1pPr indent="17621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300" b="0" i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 flipH="1">
            <a:off x="304800" y="2519363"/>
            <a:ext cx="11113" cy="2509837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315913" y="3352800"/>
            <a:ext cx="36671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 flipV="1">
            <a:off x="280988" y="5029200"/>
            <a:ext cx="34766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315913" y="762000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  <p:bldP spid="150538" grpId="0"/>
      <p:bldP spid="150539" grpId="0" animBg="1"/>
      <p:bldP spid="15054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3333FF"/>
                </a:solidFill>
                <a:effectLst/>
                <a:latin typeface="Arial Black" pitchFamily="34" charset="0"/>
              </a:rPr>
              <a:t>Р</a:t>
            </a:r>
            <a:r>
              <a:rPr lang="ru-RU" altLang="ru-RU" sz="1800" b="1" i="1" smtClean="0">
                <a:solidFill>
                  <a:srgbClr val="3333FF"/>
                </a:solidFill>
                <a:effectLst/>
              </a:rPr>
              <a:t>аспределение расходов по разделам бюджетной классификации</a:t>
            </a:r>
            <a:endParaRPr lang="ru-RU" altLang="ru-RU" sz="1600" b="1" i="1" smtClean="0">
              <a:solidFill>
                <a:srgbClr val="3333FF"/>
              </a:solidFill>
              <a:effectLst/>
              <a:latin typeface="Arial Black" pitchFamily="34" charset="0"/>
            </a:endParaRPr>
          </a:p>
        </p:txBody>
      </p:sp>
      <p:pic>
        <p:nvPicPr>
          <p:cNvPr id="159747" name="Picture 126" descr="272389_1370296280_3caf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436688"/>
            <a:ext cx="60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128" descr="328px-F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54213"/>
            <a:ext cx="60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144" descr="028255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471738"/>
            <a:ext cx="6096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142" descr="643512_html_2563c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933700"/>
            <a:ext cx="609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124" descr="400_F_39254374_JvftS0MMShHWLZKCjCWAEgirDPZN5N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468688"/>
            <a:ext cx="6096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846513"/>
            <a:ext cx="6096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419600"/>
            <a:ext cx="60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Picture 130" descr="basketb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981575"/>
            <a:ext cx="609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5" name="Rectangle 111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6" name="Rectangle 116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7" name="Rectangle 129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8" name="Rectangle 138"/>
          <p:cNvSpPr>
            <a:spLocks noChangeArrowheads="1"/>
          </p:cNvSpPr>
          <p:nvPr/>
        </p:nvSpPr>
        <p:spPr bwMode="auto">
          <a:xfrm>
            <a:off x="4781550" y="7048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53393" name="Group 145"/>
          <p:cNvGraphicFramePr>
            <a:graphicFrameLocks noGrp="1"/>
          </p:cNvGraphicFramePr>
          <p:nvPr/>
        </p:nvGraphicFramePr>
        <p:xfrm>
          <a:off x="647700" y="633413"/>
          <a:ext cx="8428038" cy="6308725"/>
        </p:xfrm>
        <a:graphic>
          <a:graphicData uri="http://schemas.openxmlformats.org/drawingml/2006/table">
            <a:tbl>
              <a:tblPr/>
              <a:tblGrid>
                <a:gridCol w="208274"/>
                <a:gridCol w="895316"/>
                <a:gridCol w="3222503"/>
                <a:gridCol w="1415997"/>
                <a:gridCol w="1415997"/>
                <a:gridCol w="1269952"/>
              </a:tblGrid>
              <a:tr h="25908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26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Сумма тыс. рублей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Сумма тыс. рублей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38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365 398,7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317 458,92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303 613,98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8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23 168,3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190 472,88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190899,66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8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143 884,6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51 735,45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52 064,63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0480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164 049,2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37 172,3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72 040,3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875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1 602 695,3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1 644 470,5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1 464 878,8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8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167 871,0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116 510,3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116 727,74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18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848 308,75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829 947,4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850 921,1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920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45 463,0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12 492,75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12 576,06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591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12 756,8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12 483,2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12 750,0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657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33 684,39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68798,85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029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∑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3 373 595,86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3 077 812,7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2 976 431,1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9858" name="Picture 4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468938"/>
            <a:ext cx="5730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37" name="Rectangle 93"/>
          <p:cNvSpPr>
            <a:spLocks noChangeArrowheads="1"/>
          </p:cNvSpPr>
          <p:nvPr/>
        </p:nvSpPr>
        <p:spPr bwMode="auto">
          <a:xfrm>
            <a:off x="8153400" y="126841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altLang="ru-RU" sz="1200" i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8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3183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" y="4572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00FF"/>
                </a:solidFill>
              </a:rPr>
              <a:t>Объем  расходов на социальные направления				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1143000"/>
          <a:ext cx="8991600" cy="3962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1343"/>
                <a:gridCol w="1338663"/>
                <a:gridCol w="1464836"/>
                <a:gridCol w="1467913"/>
                <a:gridCol w="1283270"/>
                <a:gridCol w="1255574"/>
              </a:tblGrid>
              <a:tr h="3201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2019 год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2020 год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2021год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2022год</a:t>
                      </a:r>
                      <a:endParaRPr lang="ru-RU" sz="11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320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план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</a:tr>
              <a:tr h="320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</a:tr>
              <a:tr h="600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РАСХОДОВ БЮДЖЕТА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3 320 179,75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3 173 161,81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3 373 595,86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3 077 812,70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2 976 431,12</a:t>
                      </a:r>
                      <a:endParaRPr lang="ru-RU" sz="1600" b="1" i="0" u="none" strike="noStrike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320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</a:rPr>
                        <a:t>в том числе по отраслям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32014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 "Образование"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1 463 256,83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1 414 816,07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1 602 695,31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1 644 470,51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1 464 878,80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58700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 "Культура, кинематография"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146 068,12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137 616,48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167 871,03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116 510,32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116 727,74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58700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 "Социальная политика"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735 628,54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734 139,66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848 308,75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829 947,36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850 921,10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  <a:tr h="58700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"Физическая культура и спорт"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20 317,59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rgbClr val="000066"/>
                          </a:solidFill>
                          <a:effectLst/>
                        </a:rPr>
                        <a:t>45 463,02</a:t>
                      </a:r>
                      <a:endParaRPr lang="ru-RU" sz="16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12 492,75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12 576,06</a:t>
                      </a:r>
                      <a:endParaRPr lang="ru-RU" sz="16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9047" marR="9047" marT="9047" marB="0" anchor="b"/>
                </a:tc>
              </a:tr>
            </a:tbl>
          </a:graphicData>
        </a:graphic>
      </p:graphicFrame>
    </p:spTree>
  </p:cSld>
  <p:clrMapOvr>
    <a:masterClrMapping/>
  </p:clrMapOvr>
  <p:transition spd="med" advClick="0" advTm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228600" y="762000"/>
          <a:ext cx="8915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1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747250" cy="144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Перечень муниципальных программ 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Минераловодского городского округа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на 2020 и плановый период 2021 и 2022 годов</a:t>
            </a:r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838200"/>
            <a:ext cx="8610600" cy="5791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</a:t>
            </a:r>
            <a:r>
              <a:rPr lang="ru-RU" alt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</a:t>
            </a:r>
            <a:endParaRPr lang="ru-RU" altLang="ru-RU" sz="1600" b="1" i="1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8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42" name="Объект 12"/>
          <p:cNvGraphicFramePr>
            <a:graphicFrameLocks noChangeAspect="1"/>
          </p:cNvGraphicFramePr>
          <p:nvPr/>
        </p:nvGraphicFramePr>
        <p:xfrm>
          <a:off x="0" y="914400"/>
          <a:ext cx="91440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4" name="Лист" r:id="rId4" imgW="3457702" imgH="3819420" progId="Excel.Sheet.12">
                  <p:embed/>
                </p:oleObj>
              </mc:Choice>
              <mc:Fallback>
                <p:oleObj name="Лист" r:id="rId4" imgW="3457702" imgH="3819420" progId="Excel.Sheet.12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40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Перечень муниципальных программ 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Прямоугольник 3"/>
          <p:cNvSpPr>
            <a:spLocks noChangeArrowheads="1"/>
          </p:cNvSpPr>
          <p:nvPr/>
        </p:nvSpPr>
        <p:spPr bwMode="auto">
          <a:xfrm>
            <a:off x="0" y="152400"/>
            <a:ext cx="91440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2400">
                <a:solidFill>
                  <a:srgbClr val="333399"/>
                </a:solidFill>
              </a:rPr>
              <a:t>Перечень муниципальных программ </a:t>
            </a:r>
          </a:p>
        </p:txBody>
      </p:sp>
      <p:graphicFrame>
        <p:nvGraphicFramePr>
          <p:cNvPr id="164867" name="Объект 7"/>
          <p:cNvGraphicFramePr>
            <a:graphicFrameLocks noChangeAspect="1"/>
          </p:cNvGraphicFramePr>
          <p:nvPr/>
        </p:nvGraphicFramePr>
        <p:xfrm>
          <a:off x="0" y="685800"/>
          <a:ext cx="89916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8" name="Лист" r:id="rId4" imgW="3457702" imgH="5819850" progId="Excel.Sheet.12">
                  <p:embed/>
                </p:oleObj>
              </mc:Choice>
              <mc:Fallback>
                <p:oleObj name="Лист" r:id="rId4" imgW="3457702" imgH="5819850" progId="Excel.Sheet.12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89916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1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10668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глоссарий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3" y="228600"/>
            <a:ext cx="8510587" cy="1325563"/>
          </a:xfrm>
        </p:spPr>
        <p:txBody>
          <a:bodyPr/>
          <a:lstStyle/>
          <a:p>
            <a:pPr eaLnBrk="1" fontAlgn="b" hangingPunct="1"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программам и непрограммным направлениям деятельности),  группам и подгруппам видов расходов (ВР) классификации расходов бюджетов на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 и плановый период 2021 и 2022 годов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76200" y="1143000"/>
          <a:ext cx="9067800" cy="5426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644"/>
                <a:gridCol w="2976154"/>
                <a:gridCol w="990600"/>
                <a:gridCol w="1066800"/>
                <a:gridCol w="914400"/>
                <a:gridCol w="990600"/>
                <a:gridCol w="990603"/>
              </a:tblGrid>
              <a:tr h="4572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00066"/>
                          </a:solidFill>
                          <a:effectLst/>
                        </a:rPr>
                        <a:t>ЦСР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66"/>
                          </a:solidFill>
                          <a:effectLst/>
                        </a:rPr>
                        <a:t>Исполнение  </a:t>
                      </a:r>
                      <a:r>
                        <a:rPr lang="ru-RU" sz="1200" u="none" strike="noStrike" dirty="0">
                          <a:solidFill>
                            <a:srgbClr val="000066"/>
                          </a:solidFill>
                          <a:effectLst/>
                        </a:rPr>
                        <a:t>2018 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rgbClr val="000066"/>
                          </a:solidFill>
                          <a:effectLst/>
                        </a:rPr>
                        <a:t>Исполнение 2019 год</a:t>
                      </a:r>
                      <a:endParaRPr lang="ru-RU" sz="1200" b="0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rgbClr val="000066"/>
                          </a:solidFill>
                          <a:effectLst/>
                        </a:rPr>
                        <a:t>План на 2020год</a:t>
                      </a:r>
                      <a:endParaRPr lang="ru-RU" sz="1200" b="0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rgbClr val="000066"/>
                          </a:solidFill>
                          <a:effectLst/>
                        </a:rPr>
                        <a:t>План на 2021год</a:t>
                      </a:r>
                      <a:endParaRPr lang="ru-RU" sz="1200" b="0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rgbClr val="000066"/>
                          </a:solidFill>
                          <a:effectLst/>
                        </a:rPr>
                        <a:t>План на 2022год</a:t>
                      </a:r>
                      <a:endParaRPr lang="ru-RU" sz="1200" b="0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</a:tr>
              <a:tr h="186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000066"/>
                          </a:solidFill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ctr"/>
                </a:tc>
              </a:tr>
              <a:tr h="9182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01.0.00.00000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"Совершенствование организации деятельности органов местного самоуправления"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59 407,25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63 834,33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67 579,89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65 375,43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65 628,99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552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02.0.00.00000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"Управление финансами"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28 693,70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32 907,07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95 044,27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75 173,78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75 446,65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552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03.0.00.00000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"Обеспечение безопасности"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27 846,62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42 032,10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50 214,95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31 828,47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32 030,66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9182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04.0.00.00000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транспортной системы и обеспечение безопасности дорожного движения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151 166,63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326 035,78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121 076,22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44 087,19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44 355,15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7354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05.0.00.00000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жилищно-коммунального хозяйства"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120 113,08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125 525,50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117 189,52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36 218,69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72 934,73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552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07.0.00.00000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образования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1 258 247,77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1 342 343,90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1 531 497,39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1 602 418,13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1 423 294,68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  <a:tr h="5525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08.0.00.00000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культуры"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137 230,27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169 978,30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200 358,47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149 711,65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149 999,06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3888" marR="3888" marT="3888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163"/>
          </a:xfrm>
        </p:spPr>
        <p:txBody>
          <a:bodyPr/>
          <a:lstStyle/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программам и непрограммным направлениям деятельности),  группам и подгруппам видов расходов (ВР) классификации расходов бюджетов на 2020 год и плановый период 2021 и 2022 годов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0" y="1314450"/>
          <a:ext cx="9144000" cy="7789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4845"/>
                <a:gridCol w="3052354"/>
                <a:gridCol w="990600"/>
                <a:gridCol w="914400"/>
                <a:gridCol w="914400"/>
                <a:gridCol w="990600"/>
                <a:gridCol w="1066801"/>
              </a:tblGrid>
              <a:tr h="411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ЦСР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rgbClr val="000066"/>
                          </a:solidFill>
                          <a:effectLst/>
                        </a:rPr>
                        <a:t>Исполнение </a:t>
                      </a:r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2018 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Исполнение 2019 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План на 2020год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План на 2021год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rgbClr val="000066"/>
                          </a:solidFill>
                          <a:effectLst/>
                        </a:rPr>
                        <a:t>План на 2022год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</a:tr>
              <a:tr h="187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ctr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09.0.00.00000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экономики"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1 357,66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137,58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150,00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150,00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150,00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10.0.00.00000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"Социальная политика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661 451,63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716 352,52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820 441,53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808 204,37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828 559,55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736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11.0.00.00000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физической культуры и спорта"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26 897,55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21 306,91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36 692,89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24 333,52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24 446,76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12.0.00.00000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молодежной политики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2 223,24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3 005,94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3 302,38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3 035,92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3 061,06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736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13.0.00.00000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"Экология и охрана окружающей среды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736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14.0.00.00000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"Энергосбережение и повышение энергетической эффективности" 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14 954,82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18 521,40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16 746,73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5 010,02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5 010,02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736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15.0.00.00000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градостроительства, строительства и архитектуры"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7 187,16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7 448,75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9 243,55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8 383,55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8 383,55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16.0.00.00000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сельского хозяйства"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27 954,38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15 352,73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16 999,44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6 146,87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6 208,09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17.0.00.00000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"Управление имуществом 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73 648,28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98 669,25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88 263,62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78 556,99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78 096,67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5534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18.0.00.00000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"Обеспечение жильем молодых семей"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17 405,01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5 520,75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7 115,61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205,13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205,13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7363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19.0.00.00000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Муниципальная программа Минераловодского городского округа "Формирование современной городской среды"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57 131,15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93 954,34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72 419,31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1 848,08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  <a:tr h="187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Всего: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2 672 916,20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3 082 927,13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3 254 335,77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>
                          <a:solidFill>
                            <a:srgbClr val="000066"/>
                          </a:solidFill>
                          <a:effectLst/>
                        </a:rPr>
                        <a:t>2 940 687,79</a:t>
                      </a:r>
                      <a:endParaRPr lang="ru-RU" sz="1200" b="1" i="0" u="none" strike="noStrike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000066"/>
                          </a:solidFill>
                          <a:effectLst/>
                        </a:rPr>
                        <a:t>2 817 810,75</a:t>
                      </a:r>
                      <a:endParaRPr lang="ru-RU" sz="1200" b="1" i="0" u="none" strike="noStrike" dirty="0">
                        <a:solidFill>
                          <a:srgbClr val="000066"/>
                        </a:solidFill>
                        <a:effectLst/>
                        <a:latin typeface="Times New Roman"/>
                      </a:endParaRPr>
                    </a:p>
                  </a:txBody>
                  <a:tcPr marL="4874" marR="4874" marT="4874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40" descr="original"/>
          <p:cNvPicPr>
            <a:picLocks noChangeAspect="1" noChangeArrowheads="1"/>
          </p:cNvPicPr>
          <p:nvPr/>
        </p:nvPicPr>
        <p:blipFill>
          <a:blip r:embed="rId2">
            <a:lum bright="-20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764" name="Group 308"/>
          <p:cNvGraphicFramePr>
            <a:graphicFrameLocks noGrp="1"/>
          </p:cNvGraphicFramePr>
          <p:nvPr>
            <p:ph sz="half" idx="4294967295"/>
          </p:nvPr>
        </p:nvGraphicFramePr>
        <p:xfrm>
          <a:off x="0" y="762000"/>
          <a:ext cx="9144000" cy="6092825"/>
        </p:xfrm>
        <a:graphic>
          <a:graphicData uri="http://schemas.openxmlformats.org/drawingml/2006/table">
            <a:tbl>
              <a:tblPr/>
              <a:tblGrid>
                <a:gridCol w="5603875"/>
                <a:gridCol w="1177925"/>
                <a:gridCol w="1143000"/>
                <a:gridCol w="1219200"/>
              </a:tblGrid>
              <a:tr h="56510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82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муниципальной службы» 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221,1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212,4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213,6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154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«Информатизация органов местного самоуправления»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8653,9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6681,2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6681,2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784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«Противодействие коррупции в органах местного самоуправления Минераловодского городского округа»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387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«Снижение административных барьеров, оптимизация и повышение качества предоставления государственных и муниципальных услуг в Минераловодском городском округе»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27306,3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27306,5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27558,7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154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общепрограммные мероприятия»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28166,8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27943,7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27943,8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82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публичной деятельности и информационной открытости органов местного самоуправления Минераловодского городского округа»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3206,7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3206,7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3206,7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0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67 579,89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65 375,43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65 628,99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7503" name="Rectangle 47"/>
          <p:cNvSpPr>
            <a:spLocks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smtClean="0">
                <a:solidFill>
                  <a:schemeClr val="tx1"/>
                </a:solidFill>
                <a:effectLst/>
              </a:rPr>
              <a:t>Муниципальная программа «Совершенствование организации деятельности органов местного самоуправления"</a:t>
            </a:r>
          </a:p>
        </p:txBody>
      </p:sp>
      <p:graphicFrame>
        <p:nvGraphicFramePr>
          <p:cNvPr id="147691" name="Group 235"/>
          <p:cNvGraphicFramePr>
            <a:graphicFrameLocks noGrp="1"/>
          </p:cNvGraphicFramePr>
          <p:nvPr>
            <p:ph sz="half" idx="4294967295"/>
          </p:nvPr>
        </p:nvGraphicFramePr>
        <p:xfrm>
          <a:off x="8077200" y="457200"/>
          <a:ext cx="1219200" cy="30480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304800">
                <a:tc>
                  <a:txBody>
                    <a:bodyPr/>
                    <a:lstStyle>
                      <a:lvl1pPr marL="342900" indent="-342900"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тыс.руб.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03" grpId="0"/>
      <p:bldP spid="14750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64" descr="iMMS74H0E"/>
          <p:cNvPicPr>
            <a:picLocks noChangeAspect="1" noChangeArrowheads="1"/>
          </p:cNvPicPr>
          <p:nvPr/>
        </p:nvPicPr>
        <p:blipFill>
          <a:blip r:embed="rId3">
            <a:lum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4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Муниципальная программа «Управление финансами»</a:t>
            </a:r>
            <a:br>
              <a:rPr lang="ru-RU" altLang="ru-RU" sz="2400" b="1" i="1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i="1" smtClean="0">
                <a:solidFill>
                  <a:srgbClr val="0066FF"/>
                </a:solidFill>
                <a:effectLst/>
                <a:latin typeface="Verdana" pitchFamily="34" charset="0"/>
              </a:rPr>
              <a:t>тыс.руб.</a:t>
            </a:r>
            <a:br>
              <a:rPr lang="ru-RU" altLang="ru-RU" sz="1000" i="1" smtClean="0">
                <a:solidFill>
                  <a:srgbClr val="0066FF"/>
                </a:solidFill>
                <a:effectLst/>
                <a:latin typeface="Verdana" pitchFamily="34" charset="0"/>
              </a:rPr>
            </a:br>
            <a:endParaRPr lang="ru-RU" altLang="ru-RU" sz="1000" i="1" smtClean="0">
              <a:solidFill>
                <a:srgbClr val="0066FF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85448" name="Group 104"/>
          <p:cNvGraphicFramePr>
            <a:graphicFrameLocks noGrp="1"/>
          </p:cNvGraphicFramePr>
          <p:nvPr>
            <p:ph idx="4294967295"/>
          </p:nvPr>
        </p:nvGraphicFramePr>
        <p:xfrm>
          <a:off x="152400" y="1206500"/>
          <a:ext cx="8839200" cy="4292600"/>
        </p:xfrm>
        <a:graphic>
          <a:graphicData uri="http://schemas.openxmlformats.org/drawingml/2006/table">
            <a:tbl>
              <a:tblPr/>
              <a:tblGrid>
                <a:gridCol w="4419600"/>
                <a:gridCol w="1447800"/>
                <a:gridCol w="1524000"/>
                <a:gridCol w="1447800"/>
              </a:tblGrid>
              <a:tr h="81456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00FF"/>
                          </a:solidFill>
                        </a:rPr>
                        <a:t>2020</a:t>
                      </a:r>
                      <a:endParaRPr lang="ru-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703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</a:t>
                      </a:r>
                      <a:r>
                        <a:rPr kumimoji="0" lang="ru-RU" alt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общепрограммные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мероприятия», в том числе</a:t>
                      </a:r>
                      <a:r>
                        <a:rPr kumimoji="0" lang="en-US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FF"/>
                          </a:solidFill>
                        </a:rPr>
                        <a:t>21187,5</a:t>
                      </a:r>
                      <a:endParaRPr lang="ru-RU" sz="1400" b="0" dirty="0">
                        <a:solidFill>
                          <a:srgbClr val="0000FF"/>
                        </a:solidFill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FF"/>
                          </a:solidFill>
                        </a:rPr>
                        <a:t>20867,3</a:t>
                      </a:r>
                      <a:endParaRPr lang="ru-RU" sz="1400" b="0" dirty="0">
                        <a:solidFill>
                          <a:srgbClr val="0000FF"/>
                        </a:solidFill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FF"/>
                          </a:solidFill>
                        </a:rPr>
                        <a:t>20873,4</a:t>
                      </a:r>
                      <a:endParaRPr lang="ru-RU" sz="1400" b="0" dirty="0">
                        <a:solidFill>
                          <a:srgbClr val="0000FF"/>
                        </a:solidFill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4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«Повышение сбалансированности и устойчивости бюджетной системы»</a:t>
                      </a: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76856,8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54306,5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54573,3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85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95044,27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75173,78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75446,65</a:t>
                      </a: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5449" name="chimes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8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449"/>
                </p:tgtEl>
              </p:cMediaNode>
            </p:audio>
          </p:childTnLst>
        </p:cTn>
      </p:par>
    </p:tnLst>
    <p:bldLst>
      <p:bldP spid="185348" grpId="0"/>
      <p:bldP spid="18534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eeca348660096e711cd17c1f61fb2519_L"/>
          <p:cNvPicPr>
            <a:picLocks noChangeAspect="1" noChangeArrowheads="1"/>
          </p:cNvPicPr>
          <p:nvPr/>
        </p:nvPicPr>
        <p:blipFill>
          <a:blip r:embed="rId2">
            <a:lum bright="-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5"/>
          <p:cNvSpPr>
            <a:spLocks noChangeArrowheads="1"/>
          </p:cNvSpPr>
          <p:nvPr/>
        </p:nvSpPr>
        <p:spPr bwMode="auto">
          <a:xfrm>
            <a:off x="4479925" y="3286125"/>
            <a:ext cx="1841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tabLst>
                <a:tab pos="27940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tabLst>
                <a:tab pos="27940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tabLst>
                <a:tab pos="27940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endParaRPr lang="ru-RU" altLang="ru-RU" sz="1600" i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226317" name="Rectangle 13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Участие в конкурсном отборе реализации проектов, основанных на местных инициативах</a:t>
            </a:r>
          </a:p>
        </p:txBody>
      </p:sp>
      <p:sp>
        <p:nvSpPr>
          <p:cNvPr id="226318" name="Rectangle 14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447800"/>
            <a:ext cx="8842375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200" b="1" i="1" smtClean="0">
                <a:effectLst/>
              </a:rPr>
              <a:t>                </a:t>
            </a:r>
            <a:r>
              <a:rPr lang="ru-RU" altLang="ru-RU" sz="2000" b="1" i="1" smtClean="0">
                <a:effectLst/>
              </a:rPr>
              <a:t>По итогам заседания конкурсной комиссии  по проведению конкурсного отбора проектов развития территорий муниципальных образований Ставропольского края, основанных на местных инициативах, Минераловодский городской округ получил в 2019 году субсидию из бюджета Ставропольского края в размере 9 100,0млн. рублей.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              Общая сумма проекта составляет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                                19 391,3тыс.руб.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smtClean="0">
                <a:effectLst/>
              </a:rPr>
              <a:t>На 2020 год предусмотрены реализация 12 проектов, общая сумма расходов которых составляет                      – 46 716,5 тыс. рублей, из них средства местного бюджета – 22 399,7 тыс. рублей.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smtClean="0">
              <a:effectLst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ru-RU" altLang="ru-RU" sz="1200" b="1" i="1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6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6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6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6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7" grpId="0"/>
      <p:bldP spid="226317" grpId="1"/>
      <p:bldP spid="22631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35" descr="air_videonabl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ChangeArrowheads="1"/>
          </p:cNvSpPr>
          <p:nvPr>
            <p:ph type="title" idx="4294967295"/>
          </p:nvPr>
        </p:nvSpPr>
        <p:spPr>
          <a:xfrm>
            <a:off x="0" y="0"/>
            <a:ext cx="90551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000" b="1" i="1" smtClean="0">
                <a:solidFill>
                  <a:srgbClr val="FF9900"/>
                </a:solidFill>
                <a:effectLst/>
              </a:rPr>
              <a:t>Муниципальная программа "Обеспечение безопасности“</a:t>
            </a:r>
            <a:r>
              <a:rPr lang="en-US" altLang="ru-RU" sz="2000" b="1" i="1" smtClean="0">
                <a:solidFill>
                  <a:srgbClr val="FF9900"/>
                </a:solidFill>
                <a:effectLst/>
              </a:rPr>
              <a:t>                           </a:t>
            </a:r>
            <a:r>
              <a:rPr lang="ru-RU" altLang="ru-RU" sz="2000" b="1" i="1" smtClean="0">
                <a:solidFill>
                  <a:srgbClr val="FF9900"/>
                </a:solidFill>
                <a:effectLst/>
              </a:rPr>
              <a:t>                                 </a:t>
            </a:r>
            <a:r>
              <a:rPr lang="ru-RU" altLang="ru-RU" sz="1000" b="1" i="1" smtClean="0">
                <a:solidFill>
                  <a:srgbClr val="FF9900"/>
                </a:solidFill>
                <a:effectLst/>
              </a:rPr>
              <a:t>тыс.руб.</a:t>
            </a:r>
          </a:p>
        </p:txBody>
      </p:sp>
      <p:graphicFrame>
        <p:nvGraphicFramePr>
          <p:cNvPr id="148705" name="Group 225"/>
          <p:cNvGraphicFramePr>
            <a:graphicFrameLocks noGrp="1"/>
          </p:cNvGraphicFramePr>
          <p:nvPr>
            <p:ph idx="4294967295"/>
          </p:nvPr>
        </p:nvGraphicFramePr>
        <p:xfrm>
          <a:off x="0" y="762000"/>
          <a:ext cx="9144000" cy="4710113"/>
        </p:xfrm>
        <a:graphic>
          <a:graphicData uri="http://schemas.openxmlformats.org/drawingml/2006/table">
            <a:tbl>
              <a:tblPr/>
              <a:tblGrid>
                <a:gridCol w="5486400"/>
                <a:gridCol w="1143000"/>
                <a:gridCol w="1143000"/>
                <a:gridCol w="1371600"/>
              </a:tblGrid>
              <a:tr h="36576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«Защита населения от чрезвычайных ситуаций»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22824,6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21742,2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21944,4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пожарной безопасности» 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3475,9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2130,3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2130,3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7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Основное мероприятия "Построение, внедрение и развитие аппаратно-программного комплекса "Безопасный город" 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7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 Профилактика терроризма и экстремизма на территории Минераловодского городского округа"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23675,9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7945,9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7945,9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"Профилактика незаконного потребления и оборота наркотиков"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27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"Профилактика правонарушений в Минераловодском городском округе"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228,4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17" marB="4571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50214,9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31828,5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32030,7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08" descr="6e2accbb2ee9210cc811499cc82"/>
          <p:cNvPicPr>
            <a:picLocks noChangeAspect="1" noChangeArrowheads="1"/>
          </p:cNvPicPr>
          <p:nvPr/>
        </p:nvPicPr>
        <p:blipFill>
          <a:blip r:embed="rId2">
            <a:lum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Rectangle 4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Муниципальная программа "Развитие транспортной системы и обеспечение           безопасности дорожного движения»                  </a:t>
            </a:r>
            <a:r>
              <a:rPr lang="ru-RU" altLang="ru-RU" sz="1000" b="1" i="1" smtClean="0">
                <a:solidFill>
                  <a:srgbClr val="0000FF"/>
                </a:solidFill>
                <a:effectLst/>
              </a:rPr>
              <a:t>тыс.руб.</a:t>
            </a: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  </a:t>
            </a:r>
          </a:p>
        </p:txBody>
      </p:sp>
      <p:graphicFrame>
        <p:nvGraphicFramePr>
          <p:cNvPr id="153757" name="Group 157"/>
          <p:cNvGraphicFramePr>
            <a:graphicFrameLocks noGrp="1"/>
          </p:cNvGraphicFramePr>
          <p:nvPr>
            <p:ph idx="4294967295"/>
          </p:nvPr>
        </p:nvGraphicFramePr>
        <p:xfrm>
          <a:off x="152400" y="1676400"/>
          <a:ext cx="8689975" cy="3382963"/>
        </p:xfrm>
        <a:graphic>
          <a:graphicData uri="http://schemas.openxmlformats.org/drawingml/2006/table">
            <a:tbl>
              <a:tblPr/>
              <a:tblGrid>
                <a:gridCol w="4648200"/>
                <a:gridCol w="1524000"/>
                <a:gridCol w="1295400"/>
                <a:gridCol w="1222375"/>
              </a:tblGrid>
              <a:tr h="68572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72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«Содержание улично-дорожной сети»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120176,2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43187,2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40505,2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9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безопасности дорожного движения»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72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«Модернизация улично-дорожной сети»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72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121076,2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44087,2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44355,2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68" descr="den-rabotnikov-zhkkh"/>
          <p:cNvPicPr>
            <a:picLocks noChangeAspect="1" noChangeArrowheads="1"/>
          </p:cNvPicPr>
          <p:nvPr/>
        </p:nvPicPr>
        <p:blipFill>
          <a:blip r:embed="rId2">
            <a:lum bright="-20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Rectangle 5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«Развитие жилищно-коммунального хозяйства»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  <a:r>
              <a:rPr lang="ru-RU" altLang="ru-RU" sz="2400" b="1" i="1" smtClean="0">
                <a:effectLst/>
              </a:rPr>
              <a:t>   </a:t>
            </a:r>
          </a:p>
        </p:txBody>
      </p:sp>
      <p:graphicFrame>
        <p:nvGraphicFramePr>
          <p:cNvPr id="191611" name="Group 123"/>
          <p:cNvGraphicFramePr>
            <a:graphicFrameLocks noGrp="1"/>
          </p:cNvGraphicFramePr>
          <p:nvPr>
            <p:ph idx="4294967295"/>
          </p:nvPr>
        </p:nvGraphicFramePr>
        <p:xfrm>
          <a:off x="152400" y="1143000"/>
          <a:ext cx="8991600" cy="5643563"/>
        </p:xfrm>
        <a:graphic>
          <a:graphicData uri="http://schemas.openxmlformats.org/drawingml/2006/table">
            <a:tbl>
              <a:tblPr/>
              <a:tblGrid>
                <a:gridCol w="5124450"/>
                <a:gridCol w="1341438"/>
                <a:gridCol w="1260475"/>
                <a:gridCol w="1265237"/>
              </a:tblGrid>
              <a:tr h="82850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99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«Переселение граждан из аварийного жилищного фонда»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1698,4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3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«Капитальный ремонт общего имущества в многоквартирных домах Минераловодского городского округа»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924,5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58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коммунального хозяйства»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2733,2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1126,5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1126,5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61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"Содержание и ремонт объектов внешнего благоустройства, памятников истории и культуры, находящихся территории Минераловодского городского округа"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87784,7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11741,3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16562,4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3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общепрограммные мероприятия»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24048,9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23350,9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23413,1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99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11" marB="4571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117189,5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36218,7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41101,9</a:t>
                      </a:r>
                    </a:p>
                  </a:txBody>
                  <a:tcPr marT="45711" marB="4571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9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/>
      <p:bldP spid="19149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06" descr="psiholog-02"/>
          <p:cNvPicPr>
            <a:picLocks noChangeAspect="1" noChangeArrowheads="1"/>
          </p:cNvPicPr>
          <p:nvPr/>
        </p:nvPicPr>
        <p:blipFill>
          <a:blip r:embed="rId2">
            <a:lum bright="-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05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4"/>
          <p:cNvSpPr>
            <a:spLocks noChangeArrowheads="1"/>
          </p:cNvSpPr>
          <p:nvPr>
            <p:ph type="title" idx="4294967295"/>
          </p:nvPr>
        </p:nvSpPr>
        <p:spPr>
          <a:xfrm>
            <a:off x="301625" y="457200"/>
            <a:ext cx="8510588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«Развитие образования»                      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</a:t>
            </a:r>
          </a:p>
        </p:txBody>
      </p:sp>
      <p:graphicFrame>
        <p:nvGraphicFramePr>
          <p:cNvPr id="196826" name="Group 218"/>
          <p:cNvGraphicFramePr>
            <a:graphicFrameLocks noGrp="1"/>
          </p:cNvGraphicFramePr>
          <p:nvPr>
            <p:ph idx="4294967295"/>
          </p:nvPr>
        </p:nvGraphicFramePr>
        <p:xfrm>
          <a:off x="-179388" y="1295400"/>
          <a:ext cx="9323388" cy="3535363"/>
        </p:xfrm>
        <a:graphic>
          <a:graphicData uri="http://schemas.openxmlformats.org/drawingml/2006/table">
            <a:tbl>
              <a:tblPr/>
              <a:tblGrid>
                <a:gridCol w="5360988"/>
                <a:gridCol w="1295400"/>
                <a:gridCol w="1295400"/>
                <a:gridCol w="1371600"/>
              </a:tblGrid>
              <a:tr h="78272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573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системы дошкольного, общего и дополнительного образования»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1480514,8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1551326,6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1371374,0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2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"Поддержка детей-сирот и детей, оставшихся без попечения родителей"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16449,55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17081,5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17738,44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2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общепрограммные мероприятия»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34533,0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34010,04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34182,2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5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1531497,4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1602418,1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142329,7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9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/>
      <p:bldP spid="196612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1" descr="i?id=321849334-0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9" descr="i?id=78792709-67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540750" cy="5562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b="1" i="1" smtClean="0">
                <a:solidFill>
                  <a:srgbClr val="FF3300"/>
                </a:solidFill>
              </a:rPr>
              <a:t>По отрасли «Образование», в том числе предусмотрены средства:</a:t>
            </a:r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altLang="ru-RU" sz="2000" b="1" i="1" smtClean="0"/>
              <a:t> на повышение заработной платы педагогических работников муниципальных учреждений дополнительного образования детей с учетом доведения средней заработной платы данных работников до 19050 тыс. рублей (в соответствии с Указом Президента РФ);</a:t>
            </a:r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endParaRPr lang="ru-RU" altLang="ru-RU" sz="2000" b="1" i="1" smtClean="0"/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altLang="ru-RU" sz="2000" b="1" i="1" smtClean="0"/>
              <a:t> на проведение мероприятий по организации отдыха детей в каникулярное время – 9952,08тыс. рублей;</a:t>
            </a:r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endParaRPr lang="ru-RU" altLang="ru-RU" sz="2000" b="1" i="1" smtClean="0"/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altLang="ru-RU" sz="2000" b="1" i="1" smtClean="0"/>
              <a:t> на реализацию программных мероприятий  по обеспечению пожарной безопасности муниципальных образовательных учреждений -  2907 тыс. руб.;</a:t>
            </a:r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endParaRPr lang="ru-RU" altLang="ru-RU" sz="2000" b="1" i="1" smtClean="0"/>
          </a:p>
          <a:p>
            <a:pPr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altLang="ru-RU" sz="2000" b="1" i="1" smtClean="0"/>
              <a:t> на мероприятия по  антитеррористической безопасности в рамках программных  мероприятий –4626 тыс. рублей.</a:t>
            </a:r>
          </a:p>
        </p:txBody>
      </p:sp>
      <p:sp>
        <p:nvSpPr>
          <p:cNvPr id="114700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331788" y="0"/>
            <a:ext cx="8510587" cy="76200"/>
          </a:xfrm>
        </p:spPr>
        <p:txBody>
          <a:bodyPr/>
          <a:lstStyle/>
          <a:p>
            <a:pPr>
              <a:defRPr/>
            </a:pPr>
            <a:endParaRPr lang="ru-RU" altLang="ru-RU" sz="2400" b="1" i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34200"/>
          </a:xfrm>
          <a:solidFill>
            <a:schemeClr val="accent5">
              <a:lumMod val="20000"/>
              <a:lumOff val="80000"/>
              <a:alpha val="76000"/>
            </a:schemeClr>
          </a:solidFill>
        </p:spPr>
      </p:pic>
    </p:spTree>
  </p:cSld>
  <p:clrMapOvr>
    <a:masterClrMapping/>
  </p:clrMapOvr>
  <p:transition spd="slow" advTm="15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9" descr="929"/>
          <p:cNvPicPr>
            <a:picLocks noChangeAspect="1" noChangeArrowheads="1"/>
          </p:cNvPicPr>
          <p:nvPr/>
        </p:nvPicPr>
        <p:blipFill>
          <a:blip r:embed="rId2">
            <a:lum bright="-1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0" name="Rectangle 8"/>
          <p:cNvSpPr>
            <a:spLocks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smtClean="0">
                <a:solidFill>
                  <a:srgbClr val="0000FF"/>
                </a:solidFill>
                <a:effectLst/>
              </a:rPr>
              <a:t>                    </a:t>
            </a:r>
            <a:r>
              <a:rPr lang="ru-RU" altLang="ru-RU" sz="1800" b="1" i="1" smtClean="0">
                <a:effectLst/>
              </a:rPr>
              <a:t>Для проведения </a:t>
            </a:r>
            <a:r>
              <a:rPr lang="ru-RU" altLang="ru-RU" sz="2000" b="1" i="1" u="sng" smtClean="0">
                <a:effectLst/>
              </a:rPr>
              <a:t>ремонтов спортивных залов</a:t>
            </a:r>
            <a:r>
              <a:rPr lang="ru-RU" altLang="ru-RU" sz="2000" b="1" i="1" smtClean="0">
                <a:effectLst/>
              </a:rPr>
              <a:t> в муниципальных образовательных учреждениях</a:t>
            </a:r>
            <a:r>
              <a:rPr lang="ru-RU" altLang="ru-RU" sz="1800" b="1" i="1" smtClean="0">
                <a:effectLst/>
              </a:rPr>
              <a:t> Минераловодского городского округа в 2017 году из бюджета Ставропольского края выделена субсидия в размере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smtClean="0">
                <a:effectLst/>
              </a:rPr>
              <a:t>1391,8 тыс.руб.</a:t>
            </a:r>
            <a:r>
              <a:rPr lang="ru-RU" altLang="ru-RU" sz="2000" b="1" i="1" smtClean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smtClean="0">
                <a:effectLst/>
              </a:rPr>
              <a:t>     (Постановление Правительства Ставропольского края от 11.04.2017г. №150-п). </a:t>
            </a:r>
          </a:p>
          <a:p>
            <a:pPr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smtClean="0">
                <a:effectLst/>
              </a:rPr>
              <a:t>                  Для проведения </a:t>
            </a:r>
            <a:r>
              <a:rPr lang="ru-RU" altLang="ru-RU" sz="2000" b="1" i="1" u="sng" smtClean="0">
                <a:effectLst/>
              </a:rPr>
              <a:t>капитальных ремонтов кровель</a:t>
            </a:r>
            <a:r>
              <a:rPr lang="ru-RU" altLang="ru-RU" sz="2000" b="1" i="1" smtClean="0">
                <a:effectLst/>
              </a:rPr>
              <a:t> в муниципальных образовательных учреждениях</a:t>
            </a:r>
            <a:r>
              <a:rPr lang="ru-RU" altLang="ru-RU" sz="1800" b="1" i="1" smtClean="0">
                <a:effectLst/>
              </a:rPr>
              <a:t> Минераловодского городского округа в 2017 году из бюджета Ставропольского края выделена субсидия в размере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smtClean="0">
                <a:effectLst/>
              </a:rPr>
              <a:t>          6439,19 тыс.руб.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smtClean="0">
                <a:effectLst/>
              </a:rPr>
              <a:t>     (Постановление Правительства Ставропольского края от 11.04.2017г. №145-п). </a:t>
            </a:r>
          </a:p>
          <a:p>
            <a:pPr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ru-RU" altLang="ru-RU" sz="1800" b="1" i="1" smtClean="0">
                <a:effectLst/>
              </a:rPr>
              <a:t>               </a:t>
            </a:r>
          </a:p>
          <a:p>
            <a:pPr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smtClean="0">
                <a:effectLst/>
              </a:rPr>
              <a:t>                 Для проведения работ </a:t>
            </a:r>
            <a:r>
              <a:rPr lang="ru-RU" altLang="ru-RU" sz="2000" b="1" i="1" u="sng" smtClean="0">
                <a:effectLst/>
              </a:rPr>
              <a:t>по замене оконных блоков</a:t>
            </a:r>
            <a:r>
              <a:rPr lang="ru-RU" altLang="ru-RU" sz="1800" b="1" i="1" smtClean="0">
                <a:effectLst/>
              </a:rPr>
              <a:t>  </a:t>
            </a:r>
            <a:r>
              <a:rPr lang="ru-RU" altLang="ru-RU" sz="2000" b="1" i="1" smtClean="0">
                <a:effectLst/>
              </a:rPr>
              <a:t>муниципальных образовательных учреждениях</a:t>
            </a:r>
            <a:r>
              <a:rPr lang="ru-RU" altLang="ru-RU" sz="1800" b="1" i="1" smtClean="0">
                <a:effectLst/>
              </a:rPr>
              <a:t> Минераловодского городского округа в 2017 году из бюджета Ставропольского края выделена субсидия в размере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smtClean="0">
                <a:effectLst/>
              </a:rPr>
              <a:t>          8603,8 тыс.руб.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smtClean="0">
                <a:effectLst/>
              </a:rPr>
              <a:t>     (Постановление Правительства Ставропольского края от 11.04.2017г. №153-п).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smtClean="0">
              <a:solidFill>
                <a:srgbClr val="0000FF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97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97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7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97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97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97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976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92" descr="8635"/>
          <p:cNvPicPr>
            <a:picLocks noChangeAspect="1" noChangeArrowheads="1"/>
          </p:cNvPicPr>
          <p:nvPr/>
        </p:nvPicPr>
        <p:blipFill>
          <a:blip r:embed="rId2">
            <a:lum bright="-10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6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991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«Развитие культуры»                                            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  <a:br>
              <a:rPr lang="ru-RU" altLang="ru-RU" sz="1000" b="1" i="1" smtClean="0">
                <a:solidFill>
                  <a:schemeClr val="tx1"/>
                </a:solidFill>
                <a:effectLst/>
              </a:rPr>
            </a:br>
            <a:endParaRPr lang="ru-RU" altLang="ru-RU" sz="1000" b="1" i="1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00847" name="Group 143"/>
          <p:cNvGraphicFramePr>
            <a:graphicFrameLocks noGrp="1"/>
          </p:cNvGraphicFramePr>
          <p:nvPr>
            <p:ph idx="4294967295"/>
          </p:nvPr>
        </p:nvGraphicFramePr>
        <p:xfrm>
          <a:off x="0" y="1219200"/>
          <a:ext cx="8991600" cy="5556250"/>
        </p:xfrm>
        <a:graphic>
          <a:graphicData uri="http://schemas.openxmlformats.org/drawingml/2006/table">
            <a:tbl>
              <a:tblPr/>
              <a:tblGrid>
                <a:gridCol w="4813300"/>
                <a:gridCol w="1444625"/>
                <a:gridCol w="1443038"/>
                <a:gridCol w="1290637"/>
              </a:tblGrid>
              <a:tr h="76041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18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"Развитие дополнительного образования в сфере культуры"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40919,2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37697,5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37798,2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«Организация содержательного досуга населения»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110446,4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61826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61973,8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"Развитие системы библиотечного обслуживания"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44081,2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45331,1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45368,7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"Обеспечение реализации программы и </a:t>
                      </a:r>
                      <a:r>
                        <a:rPr kumimoji="0" lang="ru-RU" alt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общепрограммные</a:t>
                      </a: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мероприятия"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4911,7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4857,0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4858,5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200358,5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149711,7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149999,07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  <p:bldP spid="20070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64" descr="1412933169_1023"/>
          <p:cNvPicPr>
            <a:picLocks noChangeAspect="1" noChangeArrowheads="1"/>
          </p:cNvPicPr>
          <p:nvPr/>
        </p:nvPicPr>
        <p:blipFill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Муниципальная программа «Развитие экономики»</a:t>
            </a:r>
            <a:br>
              <a:rPr lang="ru-RU" altLang="ru-RU" sz="2400" b="1" i="1" smtClean="0">
                <a:solidFill>
                  <a:srgbClr val="0000FF"/>
                </a:solidFill>
                <a:effectLst/>
              </a:rPr>
            </a:br>
            <a:r>
              <a:rPr lang="ru-RU" altLang="ru-RU" sz="1000" b="1" i="1" smtClean="0">
                <a:solidFill>
                  <a:srgbClr val="0000FF"/>
                </a:solidFill>
                <a:effectLst/>
              </a:rPr>
              <a:t>тыс.руб.</a:t>
            </a:r>
            <a:br>
              <a:rPr lang="ru-RU" altLang="ru-RU" sz="1000" b="1" i="1" smtClean="0">
                <a:solidFill>
                  <a:srgbClr val="0000FF"/>
                </a:solidFill>
                <a:effectLst/>
              </a:rPr>
            </a:br>
            <a:endParaRPr lang="ru-RU" altLang="ru-RU" sz="1000" b="1" i="1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05934" name="Group 110"/>
          <p:cNvGraphicFramePr>
            <a:graphicFrameLocks noGrp="1"/>
          </p:cNvGraphicFramePr>
          <p:nvPr>
            <p:ph idx="4294967295"/>
          </p:nvPr>
        </p:nvGraphicFramePr>
        <p:xfrm>
          <a:off x="0" y="1766888"/>
          <a:ext cx="9220200" cy="5092700"/>
        </p:xfrm>
        <a:graphic>
          <a:graphicData uri="http://schemas.openxmlformats.org/drawingml/2006/table">
            <a:tbl>
              <a:tblPr/>
              <a:tblGrid>
                <a:gridCol w="5038725"/>
                <a:gridCol w="1317625"/>
                <a:gridCol w="1395413"/>
                <a:gridCol w="1468437"/>
              </a:tblGrid>
              <a:tr h="7620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13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субъектов малого и среднего предпринимательства»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туризма в Минераловодском городском округе»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351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«Улучшение инвестиционного климата в Минераловодском городском округе»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20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2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81" descr="002-3"/>
          <p:cNvPicPr>
            <a:picLocks noChangeAspect="1" noChangeArrowheads="1"/>
          </p:cNvPicPr>
          <p:nvPr/>
        </p:nvPicPr>
        <p:blipFill>
          <a:blip r:embed="rId2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ru-RU" sz="2400" b="1" i="1" smtClean="0">
                <a:solidFill>
                  <a:srgbClr val="0000FF"/>
                </a:solidFill>
                <a:effectLst/>
              </a:rPr>
              <a:t/>
            </a:r>
            <a:br>
              <a:rPr lang="en-US" altLang="ru-RU" sz="2400" b="1" i="1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«Социальная политика»</a:t>
            </a:r>
            <a:br>
              <a:rPr lang="ru-RU" altLang="ru-RU" sz="2400" b="1" i="1" smtClean="0">
                <a:solidFill>
                  <a:schemeClr val="tx1"/>
                </a:solidFill>
                <a:effectLst/>
              </a:rPr>
            </a:b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 </a:t>
            </a:r>
          </a:p>
        </p:txBody>
      </p:sp>
      <p:graphicFrame>
        <p:nvGraphicFramePr>
          <p:cNvPr id="207028" name="Group 180"/>
          <p:cNvGraphicFramePr>
            <a:graphicFrameLocks noGrp="1"/>
          </p:cNvGraphicFramePr>
          <p:nvPr>
            <p:ph idx="4294967295"/>
          </p:nvPr>
        </p:nvGraphicFramePr>
        <p:xfrm>
          <a:off x="0" y="914400"/>
          <a:ext cx="9144000" cy="5862638"/>
        </p:xfrm>
        <a:graphic>
          <a:graphicData uri="http://schemas.openxmlformats.org/drawingml/2006/table">
            <a:tbl>
              <a:tblPr/>
              <a:tblGrid>
                <a:gridCol w="5862638"/>
                <a:gridCol w="1093787"/>
                <a:gridCol w="1093788"/>
                <a:gridCol w="1093787"/>
              </a:tblGrid>
              <a:tr h="60632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0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«Социальная поддержка населения Минераловодского городского округа»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779753,1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767505,4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786562,5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4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«Дополнительные меры социальной поддержки населения Минераловодского городского округа»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2420,4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2069,9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2100,5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938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«Социальная поддержка общественных организаций ветеранов, инвалидов и иных социально ориентированных некоммерческих организаций Минераловодского городского округа»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0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«Организация социально-значимых мероприятий»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2384,8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1627,6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1627,6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054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«Доступная среда»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195,4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06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общепрограммные мероприятия»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36692,9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24333,5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24446,8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66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820441,5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808204,4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828559,5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  <p:bldP spid="206850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74" descr="1046"/>
          <p:cNvPicPr>
            <a:picLocks noChangeAspect="1" noChangeArrowheads="1"/>
          </p:cNvPicPr>
          <p:nvPr/>
        </p:nvPicPr>
        <p:blipFill>
          <a:blip r:embed="rId2">
            <a:lum bright="-2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Rectangle 5"/>
          <p:cNvSpPr>
            <a:spLocks noChangeArrowheads="1"/>
          </p:cNvSpPr>
          <p:nvPr>
            <p:ph type="title" idx="4294967295"/>
          </p:nvPr>
        </p:nvSpPr>
        <p:spPr>
          <a:xfrm>
            <a:off x="152400" y="228600"/>
            <a:ext cx="8358188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FFFF00"/>
                </a:solidFill>
                <a:effectLst/>
              </a:rPr>
              <a:t>Муниципальная программа «Развитие физической культуры и спорта»</a:t>
            </a:r>
            <a:br>
              <a:rPr lang="ru-RU" altLang="ru-RU" sz="2400" b="1" i="1" smtClean="0">
                <a:solidFill>
                  <a:srgbClr val="FFFF00"/>
                </a:solidFill>
                <a:effectLst/>
              </a:rPr>
            </a:br>
            <a:r>
              <a:rPr lang="ru-RU" altLang="ru-RU" sz="2400" b="1" i="1" smtClean="0">
                <a:solidFill>
                  <a:srgbClr val="FFFF00"/>
                </a:solidFill>
                <a:effectLst/>
              </a:rPr>
              <a:t>                                                         </a:t>
            </a:r>
            <a:r>
              <a:rPr lang="ru-RU" altLang="ru-RU" sz="1000" b="1" i="1" smtClean="0">
                <a:solidFill>
                  <a:srgbClr val="FFFF00"/>
                </a:solidFill>
                <a:effectLst/>
              </a:rPr>
              <a:t>                                                                       тыс.руб.</a:t>
            </a:r>
            <a:endParaRPr lang="ru-RU" altLang="ru-RU" sz="2400" b="1" i="1" smtClean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209030" name="Group 134"/>
          <p:cNvGraphicFramePr>
            <a:graphicFrameLocks noGrp="1"/>
          </p:cNvGraphicFramePr>
          <p:nvPr>
            <p:ph idx="4294967295"/>
          </p:nvPr>
        </p:nvGraphicFramePr>
        <p:xfrm>
          <a:off x="152400" y="1143000"/>
          <a:ext cx="8991600" cy="3778250"/>
        </p:xfrm>
        <a:graphic>
          <a:graphicData uri="http://schemas.openxmlformats.org/drawingml/2006/table">
            <a:tbl>
              <a:tblPr/>
              <a:tblGrid>
                <a:gridCol w="4887913"/>
                <a:gridCol w="1419225"/>
                <a:gridCol w="1419225"/>
                <a:gridCol w="1265237"/>
              </a:tblGrid>
              <a:tr h="85407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физической культуры и спорта», в том числе</a:t>
                      </a:r>
                      <a:r>
                        <a:rPr kumimoji="0" lang="en-US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33829,1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21525,9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21639,2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развитие футбола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общепрограммные мероприятия»,в том числе</a:t>
                      </a:r>
                      <a:r>
                        <a:rPr kumimoji="0" lang="en-US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2863,8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2807,5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2807,5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35012,9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36326,5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37593,9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1" grpId="0"/>
      <p:bldP spid="208901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55" descr="Рисунок1"/>
          <p:cNvPicPr>
            <a:picLocks noChangeAspect="1" noChangeArrowheads="1"/>
          </p:cNvPicPr>
          <p:nvPr/>
        </p:nvPicPr>
        <p:blipFill>
          <a:blip r:embed="rId2">
            <a:lum contras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10588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400" b="1" i="1" dirty="0" smtClean="0">
                <a:solidFill>
                  <a:schemeClr val="tx1"/>
                </a:solidFill>
              </a:rPr>
              <a:t>Муниципальная программа «Развитие молодежной политики“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/>
            </a:r>
            <a:br>
              <a:rPr lang="en-US" altLang="ru-RU" sz="2400" b="1" i="1" dirty="0" smtClean="0">
                <a:solidFill>
                  <a:schemeClr val="tx1"/>
                </a:solidFill>
              </a:rPr>
            </a:br>
            <a:r>
              <a:rPr lang="en-US" altLang="ru-RU" sz="2400" b="1" i="1" dirty="0" smtClean="0">
                <a:solidFill>
                  <a:srgbClr val="FFFF00"/>
                </a:solidFill>
              </a:rPr>
              <a:t>                                                     </a:t>
            </a:r>
            <a:r>
              <a:rPr lang="ru-RU" altLang="ru-RU" sz="2400" b="1" i="1" dirty="0" smtClean="0">
                <a:solidFill>
                  <a:srgbClr val="FFFF00"/>
                </a:solidFill>
              </a:rPr>
              <a:t>                   </a:t>
            </a:r>
            <a:r>
              <a:rPr lang="en-US" alt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FFFF00"/>
                </a:solidFill>
              </a:rPr>
              <a:t>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214104" name="Group 88"/>
          <p:cNvGraphicFramePr>
            <a:graphicFrameLocks noGrp="1"/>
          </p:cNvGraphicFramePr>
          <p:nvPr>
            <p:ph idx="4294967295"/>
          </p:nvPr>
        </p:nvGraphicFramePr>
        <p:xfrm>
          <a:off x="152400" y="1371600"/>
          <a:ext cx="8839200" cy="3751263"/>
        </p:xfrm>
        <a:graphic>
          <a:graphicData uri="http://schemas.openxmlformats.org/drawingml/2006/table">
            <a:tbl>
              <a:tblPr/>
              <a:tblGrid>
                <a:gridCol w="4953000"/>
                <a:gridCol w="1447800"/>
                <a:gridCol w="1143000"/>
                <a:gridCol w="1295400"/>
              </a:tblGrid>
              <a:tr h="69501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733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Подпрограмма «Реализация молодежной политики»</a:t>
                      </a: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3302,4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3035,9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3061,07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891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3302,4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3035,9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3061,07</a:t>
                      </a: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1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  <p:bldP spid="21401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2" descr="энергосбережение"/>
          <p:cNvPicPr>
            <a:picLocks noChangeAspect="1" noChangeArrowheads="1"/>
          </p:cNvPicPr>
          <p:nvPr/>
        </p:nvPicPr>
        <p:blipFill>
          <a:blip r:embed="rId2">
            <a:lum bright="-6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Муниципальная программа «Энергосбережение и повышение энергетической эффективности»</a:t>
            </a:r>
            <a:br>
              <a:rPr lang="ru-RU" altLang="ru-RU" sz="2400" b="1" i="1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smtClean="0">
                <a:solidFill>
                  <a:srgbClr val="0000FF"/>
                </a:solidFill>
                <a:effectLst/>
              </a:rPr>
              <a:t>тыс.руб.</a:t>
            </a:r>
          </a:p>
        </p:txBody>
      </p:sp>
      <p:graphicFrame>
        <p:nvGraphicFramePr>
          <p:cNvPr id="216141" name="Group 77"/>
          <p:cNvGraphicFramePr>
            <a:graphicFrameLocks noGrp="1"/>
          </p:cNvGraphicFramePr>
          <p:nvPr>
            <p:ph idx="4294967295"/>
          </p:nvPr>
        </p:nvGraphicFramePr>
        <p:xfrm>
          <a:off x="301625" y="1554163"/>
          <a:ext cx="8540750" cy="4894262"/>
        </p:xfrm>
        <a:graphic>
          <a:graphicData uri="http://schemas.openxmlformats.org/drawingml/2006/table">
            <a:tbl>
              <a:tblPr/>
              <a:tblGrid>
                <a:gridCol w="4803775"/>
                <a:gridCol w="1295400"/>
                <a:gridCol w="1219200"/>
                <a:gridCol w="1222375"/>
              </a:tblGrid>
              <a:tr h="50331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812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Основное мероприятие "Энергосбережение и повышение энергетической эффективности в муниципальном секторе»,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 том числе</a:t>
                      </a: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16746,7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5010,0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5010,0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607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мероприятия по повышению эффективности энергопотребления путем внедрения современных 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энергосберегающих 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технологий, 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оборудования и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приборов 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учета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16746,7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5010,0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5010,0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522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1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73" descr="connector2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152400" y="304800"/>
            <a:ext cx="8991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«Развитие градостроительства, строительства и архитектуры»</a:t>
            </a:r>
            <a:br>
              <a:rPr lang="ru-RU" altLang="ru-RU" sz="2400" b="1" i="1" smtClean="0">
                <a:solidFill>
                  <a:schemeClr val="tx1"/>
                </a:solidFill>
                <a:effectLst/>
              </a:rPr>
            </a:br>
            <a:endParaRPr lang="ru-RU" altLang="ru-RU" sz="1000" b="1" i="1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23362" name="Group 130"/>
          <p:cNvGraphicFramePr>
            <a:graphicFrameLocks noGrp="1"/>
          </p:cNvGraphicFramePr>
          <p:nvPr>
            <p:ph idx="4294967295"/>
          </p:nvPr>
        </p:nvGraphicFramePr>
        <p:xfrm>
          <a:off x="0" y="1447800"/>
          <a:ext cx="9144000" cy="3571875"/>
        </p:xfrm>
        <a:graphic>
          <a:graphicData uri="http://schemas.openxmlformats.org/drawingml/2006/table">
            <a:tbl>
              <a:tblPr/>
              <a:tblGrid>
                <a:gridCol w="5143500"/>
                <a:gridCol w="1385888"/>
                <a:gridCol w="1306512"/>
                <a:gridCol w="1308100"/>
              </a:tblGrid>
              <a:tr h="335251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67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«Градостроительство, строительство и архитектура»,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</a:t>
                      </a:r>
                      <a:r>
                        <a:rPr kumimoji="0" lang="en-US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4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Основное мероприятие "Территориальное планирование, реализация генерального плана"</a:t>
                      </a: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1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</a:t>
                      </a:r>
                      <a:r>
                        <a:rPr kumimoji="0" lang="ru-RU" alt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общепрограммные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мероприятия»</a:t>
                      </a: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8443,5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8383,5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8383,5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91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9243,5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8383,5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8383,5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2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  <p:bldP spid="223234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19" descr="depositphotos_6270960-stock-photo-agriculture"/>
          <p:cNvPicPr>
            <a:picLocks noChangeAspect="1" noChangeArrowheads="1"/>
          </p:cNvPicPr>
          <p:nvPr/>
        </p:nvPicPr>
        <p:blipFill>
          <a:blip r:embed="rId2">
            <a:lum bright="-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152400" y="228600"/>
            <a:ext cx="8991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«Развитие сельского хозяйства в Минераловодском городском округе»</a:t>
            </a:r>
            <a:br>
              <a:rPr lang="ru-RU" altLang="ru-RU" sz="2400" b="1" i="1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                                                 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</a:p>
        </p:txBody>
      </p:sp>
      <p:graphicFrame>
        <p:nvGraphicFramePr>
          <p:cNvPr id="215225" name="Group 185"/>
          <p:cNvGraphicFramePr>
            <a:graphicFrameLocks noGrp="1"/>
          </p:cNvGraphicFramePr>
          <p:nvPr>
            <p:ph sz="half" idx="4294967295"/>
          </p:nvPr>
        </p:nvGraphicFramePr>
        <p:xfrm>
          <a:off x="0" y="1066800"/>
          <a:ext cx="9144000" cy="2336800"/>
        </p:xfrm>
        <a:graphic>
          <a:graphicData uri="http://schemas.openxmlformats.org/drawingml/2006/table">
            <a:tbl>
              <a:tblPr/>
              <a:tblGrid>
                <a:gridCol w="6096000"/>
                <a:gridCol w="1016000"/>
                <a:gridCol w="1016000"/>
                <a:gridCol w="1016000"/>
              </a:tblGrid>
              <a:tr h="3048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«Развитие  растениеводства и животноводства в Минераловодском городском округе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10173,6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</a:t>
                      </a:r>
                      <a:r>
                        <a:rPr kumimoji="0" lang="ru-RU" altLang="ru-RU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общепрограммные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мероприятия», в том числе</a:t>
                      </a:r>
                      <a:r>
                        <a:rPr kumimoji="0" lang="en-US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5704,3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5985,6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6046,9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16999,4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6146,9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6208,09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1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2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12" descr="226398_b75d394946cd"/>
          <p:cNvPicPr>
            <a:picLocks noChangeAspect="1" noChangeArrowheads="1"/>
          </p:cNvPicPr>
          <p:nvPr/>
        </p:nvPicPr>
        <p:blipFill>
          <a:blip r:embed="rId2">
            <a:lum bright="-20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«Управление имуществом»</a:t>
            </a:r>
            <a:br>
              <a:rPr lang="ru-RU" altLang="ru-RU" sz="2400" b="1" i="1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</a:p>
        </p:txBody>
      </p:sp>
      <p:graphicFrame>
        <p:nvGraphicFramePr>
          <p:cNvPr id="222386" name="Group 178"/>
          <p:cNvGraphicFramePr>
            <a:graphicFrameLocks noGrp="1"/>
          </p:cNvGraphicFramePr>
          <p:nvPr>
            <p:ph idx="4294967295"/>
          </p:nvPr>
        </p:nvGraphicFramePr>
        <p:xfrm>
          <a:off x="0" y="914400"/>
          <a:ext cx="9144000" cy="2430463"/>
        </p:xfrm>
        <a:graphic>
          <a:graphicData uri="http://schemas.openxmlformats.org/drawingml/2006/table">
            <a:tbl>
              <a:tblPr/>
              <a:tblGrid>
                <a:gridCol w="6278563"/>
                <a:gridCol w="1004887"/>
                <a:gridCol w="930275"/>
                <a:gridCol w="930275"/>
              </a:tblGrid>
              <a:tr h="335332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7785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«Управление, распоряжение и использование муниципального имущества»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10897,3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9889,4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9982,2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21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Подпрограмма «Обеспечение реализации программы и </a:t>
                      </a:r>
                      <a:r>
                        <a:rPr kumimoji="0" lang="ru-RU" alt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общепрограммные</a:t>
                      </a: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мероприятия»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77366,3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68667,6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68114,5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136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88263,6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78556,9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78096,7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2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  <p:bldP spid="2222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228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Администратор доходов бюджета</a:t>
            </a:r>
            <a:r>
              <a:rPr lang="ru-RU" altLang="ru-RU" sz="1600" b="1" i="1" smtClean="0">
                <a:solidFill>
                  <a:srgbClr val="000066"/>
                </a:solidFill>
                <a:effectLst/>
              </a:rPr>
              <a:t> -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органы государственной власти, органы местного</a:t>
            </a:r>
            <a:r>
              <a:rPr lang="ru-RU" altLang="ru-RU" sz="1400" i="1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самоуправления, органы управления государственными внебюджетными фондами, ЦБ РФ, а также бюджетные учреждения, созданные органами государственной власти и органами местного самоуправления, осуществляющие в соответствии с законодательством РФ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пеней и штрафов по ним, являющихся доходами бюджетов бюджетной системы РФ.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Безвозмездные поступления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- это финансовая помощь из бюджетов других уровней (межбюджетные трансферты), от физических и юридических лиц.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Бюджетная классификация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- группировка доходов и расходов бюджетов всех уровней бюджетной системы РФ, а также источников финансирования дефицитов этих бюджетов, используемая для составления и исполнения бюджетов.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Бюджетный кредит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– это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Бюджетный период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– отрезок времени, охватывающий все стадии бюджетного планирования. Начинается бюджетный период с момента начала работы по составлению проекта бюджета и завершается утверждением отчета о его исполнении.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Бюджетный процесс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-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smtClean="0">
                <a:solidFill>
                  <a:srgbClr val="0000FF"/>
                </a:solidFill>
                <a:effectLst/>
              </a:rPr>
              <a:t>Бюджетная система Российской Федерации</a:t>
            </a:r>
            <a:r>
              <a:rPr lang="ru-RU" altLang="ru-RU" sz="1600" i="1" smtClean="0">
                <a:solidFill>
                  <a:srgbClr val="000066"/>
                </a:solidFill>
                <a:effectLst/>
              </a:rPr>
              <a:t> - совокупность всех бюджетов в РФ: федерального, региональных, местных, государственных внебюджетных фондов.</a:t>
            </a:r>
            <a:endParaRPr lang="ru-RU" altLang="ru-RU" sz="1600" i="1" u="sng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sz="1600" i="1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9" descr="100398"/>
          <p:cNvPicPr>
            <a:picLocks noChangeAspect="1" noChangeArrowheads="1"/>
          </p:cNvPicPr>
          <p:nvPr/>
        </p:nvPicPr>
        <p:blipFill>
          <a:blip r:embed="rId2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2" name="Rectangle 2"/>
          <p:cNvSpPr>
            <a:spLocks noChangeArrowheads="1"/>
          </p:cNvSpPr>
          <p:nvPr>
            <p:ph type="title" idx="4294967295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Муниципальная программа «Обеспечение жильем молодых семей»</a:t>
            </a:r>
            <a:br>
              <a:rPr lang="ru-RU" altLang="ru-RU" sz="2400" b="1" i="1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smtClean="0">
                <a:solidFill>
                  <a:schemeClr val="tx1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b="1" i="1" smtClean="0">
                <a:solidFill>
                  <a:schemeClr val="tx1"/>
                </a:solidFill>
                <a:effectLst/>
              </a:rPr>
              <a:t>тыс.руб.</a:t>
            </a:r>
          </a:p>
        </p:txBody>
      </p:sp>
      <p:graphicFrame>
        <p:nvGraphicFramePr>
          <p:cNvPr id="317480" name="Group 40"/>
          <p:cNvGraphicFramePr>
            <a:graphicFrameLocks noGrp="1"/>
          </p:cNvGraphicFramePr>
          <p:nvPr>
            <p:ph idx="4294967295"/>
          </p:nvPr>
        </p:nvGraphicFramePr>
        <p:xfrm>
          <a:off x="301625" y="1554163"/>
          <a:ext cx="8540750" cy="3271837"/>
        </p:xfrm>
        <a:graphic>
          <a:graphicData uri="http://schemas.openxmlformats.org/drawingml/2006/table">
            <a:tbl>
              <a:tblPr/>
              <a:tblGrid>
                <a:gridCol w="4694747"/>
                <a:gridCol w="1282001"/>
                <a:gridCol w="1282001"/>
                <a:gridCol w="1282001"/>
              </a:tblGrid>
              <a:tr h="503238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43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Основное мероприятие "Социальные выплаты на приобретение жилья молодым семьям"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7115,6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4300"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7115,6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1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/>
      <p:bldP spid="317442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2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724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4196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Прямоугольник 4"/>
          <p:cNvSpPr>
            <a:spLocks noChangeArrowheads="1"/>
          </p:cNvSpPr>
          <p:nvPr/>
        </p:nvSpPr>
        <p:spPr bwMode="auto">
          <a:xfrm>
            <a:off x="0" y="228600"/>
            <a:ext cx="9144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2400"/>
              <a:t>Муниципальная программа Минераловодского городского округа «Формирование современной городской среды»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400">
              <a:solidFill>
                <a:srgbClr val="333399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2082800"/>
          <a:ext cx="9144000" cy="1682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287"/>
                <a:gridCol w="2286238"/>
                <a:gridCol w="2286238"/>
                <a:gridCol w="2286238"/>
              </a:tblGrid>
              <a:tr h="245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22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Подпрограмма «Современная городская среда в Минераловодском городском округе»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72419,3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1848,08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10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0"/>
            <a:ext cx="9296400" cy="60960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    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Рейтинг открытости бюджетных данных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Степень качества управления бюджетным процессом</a:t>
            </a:r>
            <a:endParaRPr lang="ru-RU" dirty="0"/>
          </a:p>
        </p:txBody>
      </p:sp>
      <p:pic>
        <p:nvPicPr>
          <p:cNvPr id="188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2438400"/>
            <a:ext cx="9017000" cy="247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Рейтинг открытости бюджетных данных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89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219200"/>
            <a:ext cx="8510588" cy="104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0" y="2667000"/>
          <a:ext cx="8991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15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Полезные ссылки в сети Интернет</a:t>
            </a:r>
          </a:p>
        </p:txBody>
      </p:sp>
      <p:graphicFrame>
        <p:nvGraphicFramePr>
          <p:cNvPr id="277610" name="Group 106"/>
          <p:cNvGraphicFramePr>
            <a:graphicFrameLocks noGrp="1"/>
          </p:cNvGraphicFramePr>
          <p:nvPr>
            <p:ph type="body" idx="4294967295"/>
          </p:nvPr>
        </p:nvGraphicFramePr>
        <p:xfrm>
          <a:off x="0" y="1066800"/>
          <a:ext cx="9067800" cy="5791200"/>
        </p:xfrm>
        <a:graphic>
          <a:graphicData uri="http://schemas.openxmlformats.org/drawingml/2006/table">
            <a:tbl>
              <a:tblPr/>
              <a:tblGrid>
                <a:gridCol w="4649433"/>
                <a:gridCol w="4418367"/>
              </a:tblGrid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Налоговый калькулятор - Расчет земельного налога и налога на имущество физических лиц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https://www/nalog/ru26/service/nalog_calc/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государственной власти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http://www.stavregion.ru/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Министерство финансов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http://www.mfsk.ru/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4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местного самоуправления Минераловодского городского округа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http://www.min-vodi.ru/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Единый портал бюджетной системы Российской Федерации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http://budget.gov.ru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Официальный сайт для размещения информации о государственных (муниципальных)учреждениях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http://bus.gov.ru/pub/home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/>
      <p:bldP spid="277506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990033"/>
                </a:solidFill>
              </a:rPr>
              <a:t>КОНТАКТЫ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371600"/>
            <a:ext cx="9144000" cy="5364163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Финансовое управление администрации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Минераловодского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городского округа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Почтовая ул., д.24,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г.Минеральные</a:t>
            </a:r>
            <a:r>
              <a:rPr lang="ru-RU" sz="2000" b="1" i="1" dirty="0" smtClean="0">
                <a:solidFill>
                  <a:srgbClr val="0000FF"/>
                </a:solidFill>
              </a:rPr>
              <a:t> Воды, Ставропольский край, 357202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тел.8(87922) 6-71-05; факс 8(87922) 6-69-38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Е-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: 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finupr_mmr</a:t>
            </a:r>
            <a:r>
              <a:rPr lang="ru-RU" sz="2000" b="1" i="1" dirty="0" smtClean="0">
                <a:solidFill>
                  <a:srgbClr val="0000FF"/>
                </a:solidFill>
              </a:rPr>
              <a:t>@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.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ru</a:t>
            </a: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ОКПО 74029634, ОГРН 1042601044727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ИНН/КПП 2630034299/263001001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Режим работы с 9-00 до 18-00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Перерыв с13-00 до 14-00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Заместитель главы администрации – начальник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финансового управления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А.А.Рыженко</a:t>
            </a:r>
            <a:endParaRPr lang="ru-RU" sz="2000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8842375" cy="4803775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Главный распорядитель бюджетных средств (ГРБС)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Государственный (муниципальный) долг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Государственные и муниципальные займы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это денежные ресурсы, привлекаемые для покрытия дефицита соответствующего бюджета от физических и юридических лиц, иностранных государств, международных финансовых организаций на основании заключаемых договоров, по которым возникают долговые обязательства РФ, субъекта РФ, муниципального образования как заемщиков или гарантов погашения займов (кредитов) другими заемщик.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Государственная (муниципальная) программа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Дефицит</a:t>
            </a:r>
            <a:r>
              <a:rPr lang="ru-RU" altLang="ru-RU" sz="1400" b="1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превышение расходов бюджета над его доходами.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Дотации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Доходы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Источники финансирования дефицита бюджета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средства, привлекаемые в бюджет для покрытия дефицита (кредиты банков, кредиты от других уровней бюджетов, кредиты финансовых международных организаций, ценные бумаги, иные источники).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Инвестиции (или капиталовложения, капитальные затраты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финансовые средства, затрачиваемые на строительство новых и реконструкцию, расширение и техническое перевооружение действующих предприятий (производственные инвестиции), на жилищное, коммунальное и культурно-бытовое строительство (непроизводственные инвестиции).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Индекс потребительских цен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один из видов индексов цен, созданный для измерения среднего уровня цен на товары и услуги (потребительской корзины) за определённый период в экономике.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i="1" dirty="0" smtClean="0"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457200"/>
          </a:xfrm>
        </p:spPr>
        <p:txBody>
          <a:bodyPr/>
          <a:lstStyle/>
          <a:p>
            <a:pPr marL="838200" indent="-838200" eaLnBrk="1" hangingPunct="1"/>
            <a:r>
              <a:rPr lang="ru-RU" altLang="ru-RU" sz="2400" b="1" i="1" smtClean="0">
                <a:solidFill>
                  <a:srgbClr val="0000F9"/>
                </a:solidFill>
                <a:effectLst/>
              </a:rPr>
              <a:t>Глоссарий</a:t>
            </a:r>
            <a:endParaRPr lang="ru-RU" altLang="ru-RU" sz="2400" b="1" smtClean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Межбюджетные трансферты</a:t>
            </a:r>
            <a:r>
              <a:rPr lang="ru-RU" altLang="ru-RU" sz="1400" b="1" u="sng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-</a:t>
            </a:r>
            <a:r>
              <a:rPr lang="ru-RU" altLang="ru-RU" sz="140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это средства одного бюджета бюджетной системы РФ, перечисляемые другому бюджету бюджетной системы РФ.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Налогоплательщик</a:t>
            </a:r>
            <a:r>
              <a:rPr lang="ru-RU" altLang="ru-RU" sz="1400" b="1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b="1" smtClean="0">
                <a:solidFill>
                  <a:srgbClr val="000066"/>
                </a:solidFill>
                <a:effectLst/>
              </a:rPr>
              <a:t>-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 физическое лицо или юридическое лицо, на которое законом возложена обязанность уплачивать налоги.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Налоговые доходы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– поступления в бюджет от уплаты налогов, установленных Налоговым кодексом РФ.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Национальная экономика</a:t>
            </a:r>
            <a:r>
              <a:rPr lang="ru-RU" altLang="ru-RU" sz="140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(с точки зрения как раздел расходов бюджета) аккумулирует расходы, связанные с руководством, управлением, оказанием услуг, а также предоставлением государственной поддержки в целях развития отраслей национальной экономики: сельского хозяйства, транспорта и дорожного хозяйства.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Неналоговые доходы</a:t>
            </a:r>
            <a:r>
              <a:rPr lang="ru-RU" altLang="ru-RU" sz="140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поступления от уплаты пошлин и сборов, установленных законодательством РФ и штрафов за нарушение законодательства.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Прогноз социально-экономического развития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- документ, содержащий систему научно-обоснованных представлений о направлениях и результатах социально-экономического развития Российской Федерации на прогнозируемый период (среднесрочный или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долгосрочный).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Прожиточный минимум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- это стоимостная величина достаточного для обеспечения нормального функционирования организма человека, сохранения его здоровья, набора продуктов питания, а также минимального набора непродовольственных товаров и минимального набора услуг, необходимых для удовлетворения основных социальных и культурных потребностей лица.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Профицит</a:t>
            </a:r>
            <a:r>
              <a:rPr lang="ru-RU" altLang="ru-RU" sz="140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превышение доходов над расходами бюджета.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Публично – правовое образование</a:t>
            </a:r>
            <a:r>
              <a:rPr lang="ru-RU" altLang="ru-RU" sz="1400" u="sng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- это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>
                <a:solidFill>
                  <a:srgbClr val="000066"/>
                </a:solidFill>
                <a:effectLst/>
              </a:rPr>
              <a:t>- Российская Федерация (федеральное государство) в целом;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>
                <a:solidFill>
                  <a:srgbClr val="000066"/>
                </a:solidFill>
                <a:effectLst/>
              </a:rPr>
              <a:t>- Субъекты РФ - республики, края, области, города федерального подчинения, автономные области, автономные округа;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>
                <a:solidFill>
                  <a:srgbClr val="000066"/>
                </a:solidFill>
                <a:effectLst/>
              </a:rPr>
              <a:t>- Муниципальные образования.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лака 7">
    <a:dk1>
      <a:srgbClr val="4F4F77"/>
    </a:dk1>
    <a:lt1>
      <a:srgbClr val="FFFFFF"/>
    </a:lt1>
    <a:dk2>
      <a:srgbClr val="7979A5"/>
    </a:dk2>
    <a:lt2>
      <a:srgbClr val="F3F3FF"/>
    </a:lt2>
    <a:accent1>
      <a:srgbClr val="5D5D8B"/>
    </a:accent1>
    <a:accent2>
      <a:srgbClr val="66CCFF"/>
    </a:accent2>
    <a:accent3>
      <a:srgbClr val="BEBECF"/>
    </a:accent3>
    <a:accent4>
      <a:srgbClr val="DADADA"/>
    </a:accent4>
    <a:accent5>
      <a:srgbClr val="B6B6C4"/>
    </a:accent5>
    <a:accent6>
      <a:srgbClr val="5CB9E7"/>
    </a:accent6>
    <a:hlink>
      <a:srgbClr val="CCECFF"/>
    </a:hlink>
    <a:folHlink>
      <a:srgbClr val="FFFFCC"/>
    </a:folHlink>
  </a:clrScheme>
  <a:fontScheme name="Облака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7172</TotalTime>
  <Words>5609</Words>
  <Application>Microsoft Office PowerPoint</Application>
  <PresentationFormat>Экран (4:3)</PresentationFormat>
  <Paragraphs>1281</Paragraphs>
  <Slides>75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75</vt:i4>
      </vt:variant>
    </vt:vector>
  </HeadingPairs>
  <TitlesOfParts>
    <vt:vector size="94" baseType="lpstr">
      <vt:lpstr>Arial</vt:lpstr>
      <vt:lpstr>Wingdings</vt:lpstr>
      <vt:lpstr>Calibri</vt:lpstr>
      <vt:lpstr>Verdana</vt:lpstr>
      <vt:lpstr>Times New Roman</vt:lpstr>
      <vt:lpstr>Arial Black</vt:lpstr>
      <vt:lpstr>Bookman Old Style</vt:lpstr>
      <vt:lpstr>Cambria</vt:lpstr>
      <vt:lpstr>Constantia</vt:lpstr>
      <vt:lpstr>Облака</vt:lpstr>
      <vt:lpstr>1_Облака</vt:lpstr>
      <vt:lpstr>2_Облака</vt:lpstr>
      <vt:lpstr>3_Облака</vt:lpstr>
      <vt:lpstr>4_Облака</vt:lpstr>
      <vt:lpstr>5_Облака</vt:lpstr>
      <vt:lpstr>7_Облака</vt:lpstr>
      <vt:lpstr>Диаграмма Microsoft Graph</vt:lpstr>
      <vt:lpstr>Диаграмма Microsoft Excel</vt:lpstr>
      <vt:lpstr>Microsoft Excel Worksheet</vt:lpstr>
      <vt:lpstr>БЮДЖЕТ ДЛЯ ГРАЖДАН</vt:lpstr>
      <vt:lpstr> </vt:lpstr>
      <vt:lpstr>Презентация PowerPoint</vt:lpstr>
      <vt:lpstr>ЧТО ТАКОЕ «БЮДЖЕТ ДЛЯ ГРАЖДАН»?</vt:lpstr>
      <vt:lpstr>глоссарий</vt:lpstr>
      <vt:lpstr>Презентация PowerPoint</vt:lpstr>
      <vt:lpstr>Глоссарий</vt:lpstr>
      <vt:lpstr>Глоссарий</vt:lpstr>
      <vt:lpstr>Глоссарий</vt:lpstr>
      <vt:lpstr>Глоссарий</vt:lpstr>
      <vt:lpstr>ЧТО ТАКОЕ БЮДЖЕТ ? </vt:lpstr>
      <vt:lpstr>Какие бывают бюджеты? </vt:lpstr>
      <vt:lpstr>Презентация PowerPoint</vt:lpstr>
      <vt:lpstr>Презентация PowerPoint</vt:lpstr>
      <vt:lpstr>Основы составления проекта бюджета</vt:lpstr>
      <vt:lpstr>Бюджетный процесс</vt:lpstr>
      <vt:lpstr>Публичные слушания по бюджету как форма непосредственного участия населения и всех заинтересованных сторон в местном самоуправлении</vt:lpstr>
      <vt:lpstr>Доходы бюджета</vt:lpstr>
      <vt:lpstr>Межбюджетные трансферты (безвозмездные поступления) </vt:lpstr>
      <vt:lpstr>Гражданин и его участие в бюджетном процессе</vt:lpstr>
      <vt:lpstr>Презентация PowerPoint</vt:lpstr>
      <vt:lpstr>Основные экономические показатели развития экономики Минераловодского городского округа</vt:lpstr>
      <vt:lpstr>Презентация PowerPoint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и социальные показатели.</vt:lpstr>
      <vt:lpstr>Основные экономические и социальные показатели.</vt:lpstr>
      <vt:lpstr>  Основные характеристики бюджета округа  </vt:lpstr>
      <vt:lpstr>Основные характеристики бюджета  </vt:lpstr>
      <vt:lpstr>Основные характеристики бюджета  Минераловодского городского округа на 2020 год </vt:lpstr>
      <vt:lpstr>  Основные характеристики бюджета  Минераловодского городского округа на плановый период 2021 и 2022 годов                                                                           тыс. рублей</vt:lpstr>
      <vt:lpstr>Некоторые особенности планирования доходов</vt:lpstr>
      <vt:lpstr>Структура доходов на 2020 год                                               и плановый период 2021 и 2022 годов</vt:lpstr>
      <vt:lpstr>Презентация PowerPoint</vt:lpstr>
      <vt:lpstr>  Обеспеченность  налоговыми и неналоговыми доходами  на душу населения                                                                          </vt:lpstr>
      <vt:lpstr>Безвозмездные поступления                от других бюджетов бюджетной системы РФ</vt:lpstr>
      <vt:lpstr>Прогноз доходов на 2020 год в сравнении с отчетом за 2018 год и уточненным планом на 2019 год</vt:lpstr>
      <vt:lpstr>Рейтинг отраслей экономической деятельности в налоговых доходах бюджета Минераловодского городского округа</vt:lpstr>
      <vt:lpstr>Основные направления бюджетной политики Минераловодского городского округа на 2020 год и плановый период  2021 и 2022 годы</vt:lpstr>
      <vt:lpstr>Расходы бюджета</vt:lpstr>
      <vt:lpstr>Направления расходов</vt:lpstr>
      <vt:lpstr>Приоритетными расходами местного бюджета являются :</vt:lpstr>
      <vt:lpstr>Понятия и типы расходных обязательств</vt:lpstr>
      <vt:lpstr>Распределение расходов по разделам бюджетной классификации</vt:lpstr>
      <vt:lpstr>Объем  расходов на социальные направления     </vt:lpstr>
      <vt:lpstr>Презентация PowerPoint</vt:lpstr>
      <vt:lpstr>Перечень муниципальных программ  Минераловодского городского округа на 2020 и плановый период 2021 и 2022 годов</vt:lpstr>
      <vt:lpstr>Перечень муниципальных программ </vt:lpstr>
      <vt:lpstr>Презентация PowerPoint</vt:lpstr>
      <vt:lpstr>РАСПРЕДЕЛЕНИЕ           бюджетных ассигнований по целевым статьям (ЦСР) (муниципальным программам и непрограммным направлениям деятельности),  группам и подгруппам видов расходов (ВР) классификации расходов бюджетов на 2020 год и плановый период 2021 и 2022 годов </vt:lpstr>
      <vt:lpstr> РАСПРЕДЕЛЕНИЕ           бюджетных ассигнований по целевым статьям (ЦСР) (муниципальным программам и непрограммным направлениям деятельности),  группам и подгруппам видов расходов (ВР) классификации расходов бюджетов на 2020 год и плановый период 2021 и 2022 годов  </vt:lpstr>
      <vt:lpstr>Муниципальная программа «Совершенствование организации деятельности органов местного самоуправления"</vt:lpstr>
      <vt:lpstr>Муниципальная программа «Управление финансами»                                                                                       тыс.руб. </vt:lpstr>
      <vt:lpstr>Участие в конкурсном отборе реализации проектов, основанных на местных инициативах</vt:lpstr>
      <vt:lpstr>Муниципальная программа "Обеспечение безопасности“                                                            тыс.руб.</vt:lpstr>
      <vt:lpstr>Муниципальная программа "Развитие транспортной системы и обеспечение           безопасности дорожного движения»                  тыс.руб.   </vt:lpstr>
      <vt:lpstr>Муниципальная программа «Развитие жилищно-коммунального хозяйства»                          тыс.руб.   </vt:lpstr>
      <vt:lpstr>Муниципальная программа «Развитие образования»                                                тыс.руб. </vt:lpstr>
      <vt:lpstr>Презентация PowerPoint</vt:lpstr>
      <vt:lpstr>Презентация PowerPoint</vt:lpstr>
      <vt:lpstr>Муниципальная программа «Развитие культуры»                                                                      тыс.руб. </vt:lpstr>
      <vt:lpstr>Муниципальная программа «Развитие экономики» тыс.руб. </vt:lpstr>
      <vt:lpstr> Муниципальная программа «Социальная политика» тыс.руб.  </vt:lpstr>
      <vt:lpstr>Муниципальная программа «Развитие физической культуры и спорта»                                                                                                                                 тыс.руб.</vt:lpstr>
      <vt:lpstr>Муниципальная программа «Развитие молодежной политики“                                                                                        тыс.руб.</vt:lpstr>
      <vt:lpstr>Муниципальная программа «Энергосбережение и повышение энергетической эффективности»                                                                                          тыс.руб.</vt:lpstr>
      <vt:lpstr>Муниципальная программа «Развитие градостроительства, строительства и архитектуры» </vt:lpstr>
      <vt:lpstr>Муниципальная программа «Развитие сельского хозяйства в Минераловодском городском округе»                                                                            тыс.руб.</vt:lpstr>
      <vt:lpstr>Муниципальная программа «Управление имуществом»                                                                                          тыс.руб.</vt:lpstr>
      <vt:lpstr>Муниципальная программа «Обеспечение жильем молодых семей»                                                                                       тыс.руб.</vt:lpstr>
      <vt:lpstr>Презентация PowerPoint</vt:lpstr>
      <vt:lpstr>          Рейтинг открытости бюджетных данных Степень качества управления бюджетным процессом</vt:lpstr>
      <vt:lpstr> Рейтинг открытости бюджетных данных </vt:lpstr>
      <vt:lpstr>Полезные ссылки в сети Интернет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Dohod1</dc:creator>
  <cp:lastModifiedBy>Dohod1</cp:lastModifiedBy>
  <cp:revision>618</cp:revision>
  <cp:lastPrinted>2019-04-22T13:35:42Z</cp:lastPrinted>
  <dcterms:created xsi:type="dcterms:W3CDTF">1601-01-01T00:00:00Z</dcterms:created>
  <dcterms:modified xsi:type="dcterms:W3CDTF">2020-06-01T05:30:05Z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