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4538" r:id="rId2"/>
    <p:sldMasterId id="2147484554" r:id="rId3"/>
    <p:sldMasterId id="2147485427" r:id="rId4"/>
    <p:sldMasterId id="2147485439" r:id="rId5"/>
  </p:sldMasterIdLst>
  <p:notesMasterIdLst>
    <p:notesMasterId r:id="rId95"/>
  </p:notesMasterIdLst>
  <p:sldIdLst>
    <p:sldId id="432" r:id="rId6"/>
    <p:sldId id="258" r:id="rId7"/>
    <p:sldId id="374" r:id="rId8"/>
    <p:sldId id="423" r:id="rId9"/>
    <p:sldId id="427" r:id="rId10"/>
    <p:sldId id="259" r:id="rId11"/>
    <p:sldId id="375" r:id="rId12"/>
    <p:sldId id="376" r:id="rId13"/>
    <p:sldId id="288" r:id="rId14"/>
    <p:sldId id="289" r:id="rId15"/>
    <p:sldId id="290" r:id="rId16"/>
    <p:sldId id="291" r:id="rId17"/>
    <p:sldId id="428" r:id="rId18"/>
    <p:sldId id="261" r:id="rId19"/>
    <p:sldId id="263" r:id="rId20"/>
    <p:sldId id="331" r:id="rId21"/>
    <p:sldId id="425" r:id="rId22"/>
    <p:sldId id="426" r:id="rId23"/>
    <p:sldId id="334" r:id="rId24"/>
    <p:sldId id="360" r:id="rId25"/>
    <p:sldId id="266" r:id="rId26"/>
    <p:sldId id="271" r:id="rId27"/>
    <p:sldId id="296" r:id="rId28"/>
    <p:sldId id="356" r:id="rId29"/>
    <p:sldId id="304" r:id="rId30"/>
    <p:sldId id="420" r:id="rId31"/>
    <p:sldId id="422" r:id="rId32"/>
    <p:sldId id="421" r:id="rId33"/>
    <p:sldId id="380" r:id="rId34"/>
    <p:sldId id="381" r:id="rId35"/>
    <p:sldId id="417" r:id="rId36"/>
    <p:sldId id="418" r:id="rId37"/>
    <p:sldId id="433" r:id="rId38"/>
    <p:sldId id="373" r:id="rId39"/>
    <p:sldId id="262" r:id="rId40"/>
    <p:sldId id="305" r:id="rId41"/>
    <p:sldId id="324" r:id="rId42"/>
    <p:sldId id="267" r:id="rId43"/>
    <p:sldId id="389" r:id="rId44"/>
    <p:sldId id="390" r:id="rId45"/>
    <p:sldId id="395" r:id="rId46"/>
    <p:sldId id="419" r:id="rId47"/>
    <p:sldId id="391" r:id="rId48"/>
    <p:sldId id="392" r:id="rId49"/>
    <p:sldId id="393" r:id="rId50"/>
    <p:sldId id="307" r:id="rId51"/>
    <p:sldId id="278" r:id="rId52"/>
    <p:sldId id="293" r:id="rId53"/>
    <p:sldId id="283" r:id="rId54"/>
    <p:sldId id="284" r:id="rId55"/>
    <p:sldId id="429" r:id="rId56"/>
    <p:sldId id="430" r:id="rId57"/>
    <p:sldId id="280" r:id="rId58"/>
    <p:sldId id="379" r:id="rId59"/>
    <p:sldId id="436" r:id="rId60"/>
    <p:sldId id="437" r:id="rId61"/>
    <p:sldId id="387" r:id="rId62"/>
    <p:sldId id="388" r:id="rId63"/>
    <p:sldId id="424" r:id="rId64"/>
    <p:sldId id="434" r:id="rId65"/>
    <p:sldId id="435" r:id="rId66"/>
    <p:sldId id="349" r:id="rId67"/>
    <p:sldId id="370" r:id="rId68"/>
    <p:sldId id="377" r:id="rId69"/>
    <p:sldId id="398" r:id="rId70"/>
    <p:sldId id="399" r:id="rId71"/>
    <p:sldId id="386" r:id="rId72"/>
    <p:sldId id="400" r:id="rId73"/>
    <p:sldId id="401" r:id="rId74"/>
    <p:sldId id="402" r:id="rId75"/>
    <p:sldId id="403" r:id="rId76"/>
    <p:sldId id="406" r:id="rId77"/>
    <p:sldId id="407" r:id="rId78"/>
    <p:sldId id="408" r:id="rId79"/>
    <p:sldId id="409" r:id="rId80"/>
    <p:sldId id="410" r:id="rId81"/>
    <p:sldId id="411" r:id="rId82"/>
    <p:sldId id="438" r:id="rId83"/>
    <p:sldId id="412" r:id="rId84"/>
    <p:sldId id="413" r:id="rId85"/>
    <p:sldId id="414" r:id="rId86"/>
    <p:sldId id="415" r:id="rId87"/>
    <p:sldId id="416" r:id="rId88"/>
    <p:sldId id="439" r:id="rId89"/>
    <p:sldId id="440" r:id="rId90"/>
    <p:sldId id="396" r:id="rId91"/>
    <p:sldId id="397" r:id="rId92"/>
    <p:sldId id="357" r:id="rId93"/>
    <p:sldId id="295" r:id="rId94"/>
  </p:sldIdLst>
  <p:sldSz cx="9144000" cy="6858000" type="screen4x3"/>
  <p:notesSz cx="6797675" cy="9874250"/>
  <p:defaultTextStyle>
    <a:defPPr>
      <a:defRPr lang="ru-RU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hod1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6600CC"/>
    <a:srgbClr val="800000"/>
    <a:srgbClr val="0000FF"/>
    <a:srgbClr val="FFFF66"/>
    <a:srgbClr val="000000"/>
    <a:srgbClr val="FF3300"/>
    <a:srgbClr val="B5FC74"/>
    <a:srgbClr val="FFFFCC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9314" autoAdjust="0"/>
  </p:normalViewPr>
  <p:slideViewPr>
    <p:cSldViewPr snapToObjects="1">
      <p:cViewPr>
        <p:scale>
          <a:sx n="75" d="100"/>
          <a:sy n="75" d="100"/>
        </p:scale>
        <p:origin x="-2664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ohod1\Desktop\&#1051;&#1080;&#1089;&#1090;%20Microsoft%20Excel%20(2).xlsx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ohod1\Desktop\&#1089;&#1074;&#1077;&#1076;&#1077;&#1085;&#1080;&#1103;%20&#1086;&#1073;%20&#1086;&#1090;&#1082;&#1088;&#1099;&#1090;&#1086;&#1089;&#1090;&#1080;.xlsx" TargetMode="External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85;&#1077;&#1085;&#1072;&#1083;&#1086;&#1075;&#1086;&#1074;&#1099;&#1093;%20&#1076;&#1086;&#1093;&#1086;&#1076;&#1086;&#1074;.xlsx" TargetMode="External"/><Relationship Id="rId2" Type="http://schemas.openxmlformats.org/officeDocument/2006/relationships/image" Target="../media/image66.jpeg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5;&#1088;&#1086;&#1075;&#1085;&#1086;&#1079;%20&#1076;&#1086;&#1093;&#1086;&#1076;&#1086;&#1074;%20&#1085;&#1072;%202020%20&#1075;&#1086;&#1076;%20&#1074;%20&#1089;&#1088;&#1072;&#1074;&#1085;&#1077;&#1085;&#1080;&#1080;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2.&#1056;&#1077;&#1081;&#1090;&#1080;&#1085;&#1075;%20&#1086;&#1090;&#1088;&#1072;&#1089;&#1083;&#1077;&#1081;%20&#1101;&#1082;&#1086;&#1085;&#1086;&#1084;&#1080;&#1095;&#1077;&#1089;&#1082;&#1086;&#1081;%20&#1076;&#1077;&#1103;&#1090;&#1077;&#1083;&#1100;&#1085;&#1086;&#1089;&#1090;&#1080;%20&#1074;%20&#1076;&#1086;&#1093;&#1086;&#1076;&#1072;&#1093;%20&#1073;&#1102;&#1076;&#1078;&#1077;&#1090;&#1072;%20&#1052;&#1080;&#1085;&#1077;&#1088;&#1072;&#1083;&#1086;&#1074;&#1086;&#1076;&#1089;&#1082;&#1086;&#1075;&#1086;%20&#1075;&#1086;&#1088;&#1086;&#1076;&#1089;&#1082;&#1086;&#1075;&#1086;%20&#1086;&#1082;&#1088;&#1091;&#1075;&#1072;.xls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172.17.16.19\Dohod1\000000000000000000&#1088;&#1072;&#1089;&#1093;&#1086;&#1076;&#1099;,%20&#1052;&#1055;%202020-2023&#1075;&#1075;.%20&#1076;&#1083;&#1103;%20&#1070;&#1083;&#1080;&#1072;&#1085;&#1099;\&#1088;&#1072;&#1079;&#1076;&#1077;&#1083;&#1099;.xlsx" TargetMode="External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314085739282591E-2"/>
          <c:y val="0"/>
          <c:w val="0.60809872450154256"/>
          <c:h val="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" h="0"/>
            </a:sp3d>
          </c:spPr>
          <c:explosion val="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Lbls>
            <c:spPr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Лист1!$A$5:$A$13</c:f>
              <c:strCache>
                <c:ptCount val="9"/>
                <c:pt idx="0">
                  <c:v>Налог на доходы физических лиц</c:v>
                </c:pt>
                <c:pt idx="1">
                  <c:v>Акцизы на ГСМ</c:v>
                </c:pt>
                <c:pt idx="2">
                  <c:v>Налог от применен упрощенной системы налогообложения</c:v>
                </c:pt>
                <c:pt idx="3">
                  <c:v>Единый налог на вмененный доход</c:v>
                </c:pt>
                <c:pt idx="4">
                  <c:v>Единый сельскохозяйственный налог</c:v>
                </c:pt>
                <c:pt idx="5">
                  <c:v>Налог, взимаемый в связи с применен патентной системы</c:v>
                </c:pt>
                <c:pt idx="6">
                  <c:v>Налог на имущество физ лиц</c:v>
                </c:pt>
                <c:pt idx="7">
                  <c:v>Земельный налог</c:v>
                </c:pt>
                <c:pt idx="8">
                  <c:v>Госпошлина</c:v>
                </c:pt>
              </c:strCache>
            </c:strRef>
          </c:cat>
          <c:val>
            <c:numRef>
              <c:f>Лист1!$B$5:$B$13</c:f>
              <c:numCache>
                <c:formatCode>General</c:formatCode>
                <c:ptCount val="9"/>
                <c:pt idx="0">
                  <c:v>59</c:v>
                </c:pt>
                <c:pt idx="1">
                  <c:v>5.5</c:v>
                </c:pt>
                <c:pt idx="2">
                  <c:v>4.7</c:v>
                </c:pt>
                <c:pt idx="3">
                  <c:v>1.6</c:v>
                </c:pt>
                <c:pt idx="4">
                  <c:v>0.4</c:v>
                </c:pt>
                <c:pt idx="5">
                  <c:v>0.9</c:v>
                </c:pt>
                <c:pt idx="6">
                  <c:v>7.7</c:v>
                </c:pt>
                <c:pt idx="7">
                  <c:v>18.2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4761546922817"/>
          <c:y val="6.6757166106924809E-2"/>
          <c:w val="0.35750253210049987"/>
          <c:h val="0.89946735152729562"/>
        </c:manualLayout>
      </c:layout>
      <c:overlay val="0"/>
      <c:txPr>
        <a:bodyPr/>
        <a:lstStyle/>
        <a:p>
          <a:pPr>
            <a:defRPr kern="1200" spc="0" baseline="0">
              <a:solidFill>
                <a:srgbClr val="333399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2.1097049918111883E-3"/>
          <c:w val="0.76807502187226595"/>
          <c:h val="0.931483924961614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 Образование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Лист1!$B$6:$H$6</c:f>
              <c:numCache>
                <c:formatCode>#,##0.00</c:formatCode>
                <c:ptCount val="5"/>
                <c:pt idx="0">
                  <c:v>1414816.07</c:v>
                </c:pt>
                <c:pt idx="1">
                  <c:v>1709301.64</c:v>
                </c:pt>
                <c:pt idx="2">
                  <c:v>1773267.83</c:v>
                </c:pt>
                <c:pt idx="3">
                  <c:v>1523752.59</c:v>
                </c:pt>
                <c:pt idx="4">
                  <c:v>1450058.03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 Культура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Лист1!$B$7:$H$7</c:f>
              <c:numCache>
                <c:formatCode>#,##0.00</c:formatCode>
                <c:ptCount val="5"/>
                <c:pt idx="0">
                  <c:v>137616.48000000001</c:v>
                </c:pt>
                <c:pt idx="1">
                  <c:v>164177.88</c:v>
                </c:pt>
                <c:pt idx="2">
                  <c:v>160685.76000000001</c:v>
                </c:pt>
                <c:pt idx="3">
                  <c:v>114810.45</c:v>
                </c:pt>
                <c:pt idx="4">
                  <c:v>126907.16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Лист1!$B$8:$H$8</c:f>
              <c:numCache>
                <c:formatCode>#,##0.00</c:formatCode>
                <c:ptCount val="5"/>
                <c:pt idx="0">
                  <c:v>734139.66</c:v>
                </c:pt>
                <c:pt idx="1">
                  <c:v>1186266.69</c:v>
                </c:pt>
                <c:pt idx="2">
                  <c:v>1187228.0900000001</c:v>
                </c:pt>
                <c:pt idx="3">
                  <c:v>1175303.0900000001</c:v>
                </c:pt>
                <c:pt idx="4">
                  <c:v>1196502.21</c:v>
                </c:pt>
              </c:numCache>
            </c:numRef>
          </c:val>
        </c:ser>
        <c:ser>
          <c:idx val="3"/>
          <c:order val="3"/>
          <c:tx>
            <c:strRef>
              <c:f>Лист1!$A$9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Лист1!$B$9:$H$9</c:f>
              <c:numCache>
                <c:formatCode>#,##0.00</c:formatCode>
                <c:ptCount val="5"/>
                <c:pt idx="0">
                  <c:v>20317.59</c:v>
                </c:pt>
                <c:pt idx="1">
                  <c:v>48222.26</c:v>
                </c:pt>
                <c:pt idx="2">
                  <c:v>15993.03</c:v>
                </c:pt>
                <c:pt idx="3">
                  <c:v>12864.02</c:v>
                </c:pt>
                <c:pt idx="4">
                  <c:v>20344.96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223616"/>
        <c:axId val="98225152"/>
        <c:axId val="0"/>
      </c:bar3DChart>
      <c:catAx>
        <c:axId val="982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baseline="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98225152"/>
        <c:crosses val="autoZero"/>
        <c:auto val="1"/>
        <c:lblAlgn val="ctr"/>
        <c:lblOffset val="100"/>
        <c:noMultiLvlLbl val="0"/>
      </c:catAx>
      <c:valAx>
        <c:axId val="9822515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98223616"/>
        <c:crosses val="autoZero"/>
        <c:crossBetween val="between"/>
      </c:valAx>
      <c:spPr>
        <a:noFill/>
        <a:ln w="25400">
          <a:noFill/>
        </a:ln>
        <a:effectLst>
          <a:glow>
            <a:srgbClr val="5D5D8B">
              <a:alpha val="40000"/>
            </a:srgbClr>
          </a:glow>
        </a:effectLst>
        <a:scene3d>
          <a:camera prst="orthographicFront"/>
          <a:lightRig rig="threePt" dir="t"/>
        </a:scene3d>
        <a:sp3d prstMaterial="dkEdge"/>
      </c:spPr>
    </c:plotArea>
    <c:legend>
      <c:legendPos val="r"/>
      <c:layout>
        <c:manualLayout>
          <c:xMode val="edge"/>
          <c:yMode val="edge"/>
          <c:x val="0.79062390638670166"/>
          <c:y val="0.19001979966440741"/>
          <c:w val="0.19590802712160976"/>
          <c:h val="0.50974907966196215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65100" prst="coolSlant"/>
      <a:bevelB w="165100" prst="coolSlant"/>
    </a:sp3d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Лист1!$C$3:$H$3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01.01.2022</c:v>
                </c:pt>
                <c:pt idx="4">
                  <c:v>01.01.2023</c:v>
                </c:pt>
              </c:strCache>
            </c:strRef>
          </c:cat>
          <c:val>
            <c:numRef>
              <c:f>Лист1!$C$4:$H$4</c:f>
              <c:numCache>
                <c:formatCode>#,##0.00</c:formatCode>
                <c:ptCount val="6"/>
                <c:pt idx="0">
                  <c:v>154732.481</c:v>
                </c:pt>
                <c:pt idx="1">
                  <c:v>166000</c:v>
                </c:pt>
                <c:pt idx="2">
                  <c:v>202616.223</c:v>
                </c:pt>
                <c:pt idx="3">
                  <c:v>287616.223</c:v>
                </c:pt>
                <c:pt idx="4">
                  <c:v>287616.223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710272"/>
        <c:axId val="184711808"/>
      </c:barChart>
      <c:catAx>
        <c:axId val="184710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84711808"/>
        <c:crosses val="autoZero"/>
        <c:auto val="1"/>
        <c:lblAlgn val="ctr"/>
        <c:lblOffset val="100"/>
        <c:noMultiLvlLbl val="0"/>
      </c:catAx>
      <c:valAx>
        <c:axId val="18471180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847102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489741097639927E-2"/>
          <c:y val="5.1400554097404488E-2"/>
          <c:w val="0.8318665906567799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'Лист1 (2)'!$C$3:$H$3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'Лист1 (2)'!$C$4:$H$4</c:f>
              <c:numCache>
                <c:formatCode>#,##0.00</c:formatCode>
                <c:ptCount val="6"/>
                <c:pt idx="0">
                  <c:v>13950.53</c:v>
                </c:pt>
                <c:pt idx="1">
                  <c:v>11163.98</c:v>
                </c:pt>
                <c:pt idx="2">
                  <c:v>15768.77</c:v>
                </c:pt>
                <c:pt idx="3">
                  <c:v>16875.88</c:v>
                </c:pt>
                <c:pt idx="4">
                  <c:v>1639.69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744960"/>
        <c:axId val="184640256"/>
      </c:barChart>
      <c:catAx>
        <c:axId val="18474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640256"/>
        <c:crosses val="autoZero"/>
        <c:auto val="1"/>
        <c:lblAlgn val="ctr"/>
        <c:lblOffset val="100"/>
        <c:noMultiLvlLbl val="0"/>
      </c:catAx>
      <c:valAx>
        <c:axId val="18464025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847449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99518810148729E-2"/>
          <c:y val="3.75116652085156E-2"/>
          <c:w val="0.7772769028871391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v>2014</c:v>
          </c:tx>
          <c:invertIfNegative val="0"/>
          <c:val>
            <c:numRef>
              <c:f>Лист1!$B$13</c:f>
              <c:numCache>
                <c:formatCode>General</c:formatCode>
                <c:ptCount val="1"/>
                <c:pt idx="0">
                  <c:v>63.34</c:v>
                </c:pt>
              </c:numCache>
            </c:numRef>
          </c:val>
        </c:ser>
        <c:ser>
          <c:idx val="1"/>
          <c:order val="1"/>
          <c:tx>
            <c:v>2015</c:v>
          </c:tx>
          <c:invertIfNegative val="0"/>
          <c:val>
            <c:numRef>
              <c:f>Лист1!$C$13</c:f>
              <c:numCache>
                <c:formatCode>General</c:formatCode>
                <c:ptCount val="1"/>
                <c:pt idx="0">
                  <c:v>73.7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val>
            <c:numRef>
              <c:f>Лист1!$D$13</c:f>
              <c:numCache>
                <c:formatCode>General</c:formatCode>
                <c:ptCount val="1"/>
                <c:pt idx="0">
                  <c:v>73.95</c:v>
                </c:pt>
              </c:numCache>
            </c:numRef>
          </c:val>
        </c:ser>
        <c:ser>
          <c:idx val="3"/>
          <c:order val="3"/>
          <c:tx>
            <c:v>2017</c:v>
          </c:tx>
          <c:invertIfNegative val="0"/>
          <c:val>
            <c:numRef>
              <c:f>Лист1!$E$13</c:f>
              <c:numCache>
                <c:formatCode>General</c:formatCode>
                <c:ptCount val="1"/>
                <c:pt idx="0">
                  <c:v>63.13</c:v>
                </c:pt>
              </c:numCache>
            </c:numRef>
          </c:val>
        </c:ser>
        <c:ser>
          <c:idx val="4"/>
          <c:order val="4"/>
          <c:tx>
            <c:v>2018</c:v>
          </c:tx>
          <c:invertIfNegative val="0"/>
          <c:val>
            <c:numRef>
              <c:f>Лист1!$F$13</c:f>
              <c:numCache>
                <c:formatCode>General</c:formatCode>
                <c:ptCount val="1"/>
                <c:pt idx="0">
                  <c:v>67.48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75648"/>
        <c:axId val="98881536"/>
      </c:barChart>
      <c:catAx>
        <c:axId val="9887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8881536"/>
        <c:crosses val="autoZero"/>
        <c:auto val="1"/>
        <c:lblAlgn val="ctr"/>
        <c:lblOffset val="100"/>
        <c:noMultiLvlLbl val="0"/>
      </c:catAx>
      <c:valAx>
        <c:axId val="98881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875648"/>
        <c:crossesAt val="1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4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69767441860465E-2"/>
          <c:w val="0.64441203888341092"/>
          <c:h val="0.9393515310586176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" h="0"/>
            </a:sp3d>
          </c:spPr>
          <c:explosion val="7"/>
          <c:dPt>
            <c:idx val="1"/>
            <c:bubble3D val="0"/>
            <c:spPr>
              <a:blipFill dpi="0" rotWithShape="1">
                <a:blip xmlns:r="http://schemas.openxmlformats.org/officeDocument/2006/relationships" r:embed="rId2"/>
                <a:srcRect/>
                <a:tile tx="0" ty="0" sx="100000" sy="100000" flip="none" algn="bl"/>
              </a:blipFill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Pt>
            <c:idx val="3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Lbls>
            <c:dLbl>
              <c:idx val="0"/>
              <c:spPr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baseline="0">
                      <a:solidFill>
                        <a:srgbClr val="000066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000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Лист1!$A$5:$A$10</c:f>
              <c:strCache>
                <c:ptCount val="6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</c:v>
                </c:pt>
                <c:pt idx="3">
                  <c:v>Доходы от продажи материальных и нематериальных активов</c:v>
                </c:pt>
                <c:pt idx="4">
                  <c:v>Инициативные платежи</c:v>
                </c:pt>
                <c:pt idx="5">
                  <c:v>Доходы от штрафных санкций</c:v>
                </c:pt>
              </c:strCache>
            </c:strRef>
          </c:cat>
          <c:val>
            <c:numRef>
              <c:f>Лист1!$B$5:$B$10</c:f>
              <c:numCache>
                <c:formatCode>General</c:formatCode>
                <c:ptCount val="6"/>
                <c:pt idx="0">
                  <c:v>67</c:v>
                </c:pt>
                <c:pt idx="1">
                  <c:v>1.7</c:v>
                </c:pt>
                <c:pt idx="2">
                  <c:v>17</c:v>
                </c:pt>
                <c:pt idx="3">
                  <c:v>9.6999999999999993</c:v>
                </c:pt>
                <c:pt idx="4">
                  <c:v>2.9</c:v>
                </c:pt>
                <c:pt idx="5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r"/>
      <c:layout>
        <c:manualLayout>
          <c:xMode val="edge"/>
          <c:yMode val="edge"/>
          <c:x val="0.65315664690525532"/>
          <c:y val="2.3522798022340231E-2"/>
          <c:w val="0.32989419678237397"/>
          <c:h val="0.96690789232741259"/>
        </c:manualLayout>
      </c:layout>
      <c:overlay val="0"/>
      <c:txPr>
        <a:bodyPr/>
        <a:lstStyle/>
        <a:p>
          <a:pPr>
            <a:defRPr kern="1000" spc="0" baseline="0">
              <a:solidFill>
                <a:srgbClr val="333399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Факт за 2019 год (руб.)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Лист1!$B$4:$B$8</c:f>
              <c:strCache>
                <c:ptCount val="5"/>
                <c:pt idx="0">
                  <c:v>Минераловодский ГО</c:v>
                </c:pt>
                <c:pt idx="1">
                  <c:v>Георгиевский ГО</c:v>
                </c:pt>
                <c:pt idx="2">
                  <c:v>Изобильненский ГО</c:v>
                </c:pt>
                <c:pt idx="3">
                  <c:v>Нефтекумский ГО</c:v>
                </c:pt>
                <c:pt idx="4">
                  <c:v>Петровский ГО</c:v>
                </c:pt>
              </c:strCache>
            </c:strRef>
          </c:cat>
          <c:val>
            <c:numRef>
              <c:f>Лист1!$C$4:$C$8</c:f>
              <c:numCache>
                <c:formatCode>General</c:formatCode>
                <c:ptCount val="5"/>
                <c:pt idx="0">
                  <c:v>6245</c:v>
                </c:pt>
                <c:pt idx="1">
                  <c:v>3950</c:v>
                </c:pt>
                <c:pt idx="2">
                  <c:v>6925</c:v>
                </c:pt>
                <c:pt idx="3">
                  <c:v>4687</c:v>
                </c:pt>
                <c:pt idx="4">
                  <c:v>6664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960000"/>
        <c:axId val="170961536"/>
      </c:barChart>
      <c:catAx>
        <c:axId val="1709600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FF"/>
                </a:solidFill>
              </a:defRPr>
            </a:pPr>
            <a:endParaRPr lang="ru-RU"/>
          </a:p>
        </c:txPr>
        <c:crossAx val="170961536"/>
        <c:crosses val="autoZero"/>
        <c:auto val="1"/>
        <c:lblAlgn val="ctr"/>
        <c:lblOffset val="100"/>
        <c:noMultiLvlLbl val="0"/>
      </c:catAx>
      <c:valAx>
        <c:axId val="1709615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7096000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chemeClr val="tx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324863803789235E-2"/>
          <c:y val="0.18023289066478632"/>
          <c:w val="0.41063311938948815"/>
          <c:h val="0.72933345085595658"/>
        </c:manualLayout>
      </c:layout>
      <c:doughnutChart>
        <c:varyColors val="1"/>
        <c:ser>
          <c:idx val="0"/>
          <c:order val="0"/>
          <c:tx>
            <c:strRef>
              <c:f>Лист1!$B$5</c:f>
              <c:strCache>
                <c:ptCount val="1"/>
                <c:pt idx="0">
                  <c:v>2020 (план)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653 645</a:t>
                    </a:r>
                  </a:p>
                  <a:p>
                    <a:r>
                      <a:rPr lang="ru-RU" sz="1200" b="0" baseline="0" dirty="0" smtClean="0"/>
                      <a:t>(19,7%)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694 431,9 </a:t>
                    </a:r>
                  </a:p>
                  <a:p>
                    <a:r>
                      <a:rPr lang="ru-RU" sz="1200" b="0" baseline="0" dirty="0" smtClean="0"/>
                      <a:t>(20,9%)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0" baseline="0" dirty="0"/>
                      <a:t>1 </a:t>
                    </a:r>
                    <a:r>
                      <a:rPr lang="ru-RU" sz="1200" b="0" baseline="0" dirty="0" smtClean="0"/>
                      <a:t>951 140,7</a:t>
                    </a:r>
                  </a:p>
                  <a:p>
                    <a:r>
                      <a:rPr lang="ru-RU" sz="1200" b="0" baseline="0" dirty="0" smtClean="0"/>
                      <a:t>(58,7%)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022408963585435E-3"/>
                  <c:y val="-0.13930348258706468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23 397,4</a:t>
                    </a:r>
                  </a:p>
                  <a:p>
                    <a:r>
                      <a:rPr lang="ru-RU" sz="1200" b="0" baseline="0" dirty="0" smtClean="0"/>
                      <a:t>(0,7%)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Лист1!$B$6:$B$9</c:f>
              <c:numCache>
                <c:formatCode>#,##0.0</c:formatCode>
                <c:ptCount val="4"/>
                <c:pt idx="0">
                  <c:v>653645</c:v>
                </c:pt>
                <c:pt idx="1">
                  <c:v>694431.9</c:v>
                </c:pt>
                <c:pt idx="2">
                  <c:v>1951140.7</c:v>
                </c:pt>
                <c:pt idx="3">
                  <c:v>23397.4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3964688237499723E-2"/>
          <c:y val="0.9255746856269832"/>
          <c:w val="0.92942844597956864"/>
          <c:h val="7.4425314373016804E-2"/>
        </c:manualLayout>
      </c:layout>
      <c:overlay val="0"/>
      <c:txPr>
        <a:bodyPr/>
        <a:lstStyle/>
        <a:p>
          <a:pPr>
            <a:defRPr sz="1400" b="1" i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65600133316668"/>
          <c:y val="0.17770844269466315"/>
          <c:w val="0.78313481648127325"/>
          <c:h val="0.82229155730533698"/>
        </c:manualLayout>
      </c:layout>
      <c:doughnutChart>
        <c:varyColors val="1"/>
        <c:ser>
          <c:idx val="0"/>
          <c:order val="0"/>
          <c:tx>
            <c:strRef>
              <c:f>Лист1!$C$5</c:f>
              <c:strCache>
                <c:ptCount val="1"/>
                <c:pt idx="0">
                  <c:v>2021 (прогноз)</c:v>
                </c:pt>
              </c:strCache>
            </c:strRef>
          </c:tx>
          <c:explosion val="1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dirty="0" smtClean="0"/>
                      <a:t>553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727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0</a:t>
                    </a:r>
                    <a:r>
                      <a:rPr lang="ru-RU" sz="1200" baseline="0" dirty="0" smtClean="0"/>
                      <a:t> </a:t>
                    </a:r>
                  </a:p>
                  <a:p>
                    <a:r>
                      <a:rPr lang="ru-RU" sz="1200" baseline="0" dirty="0" smtClean="0"/>
                      <a:t>(17,1%)</a:t>
                    </a:r>
                    <a:endParaRPr lang="ru-RU" baseline="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dirty="0" smtClean="0"/>
                      <a:t>729 790,5</a:t>
                    </a:r>
                  </a:p>
                  <a:p>
                    <a:r>
                      <a:rPr lang="ru-RU" sz="1200" dirty="0" smtClean="0"/>
                      <a:t>(22,6%)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dirty="0"/>
                      <a:t>1 </a:t>
                    </a:r>
                    <a:r>
                      <a:rPr lang="ru-RU" sz="1200" dirty="0" smtClean="0"/>
                      <a:t>896</a:t>
                    </a:r>
                    <a:r>
                      <a:rPr lang="ru-RU" sz="1200" baseline="0" dirty="0" smtClean="0"/>
                      <a:t> 100,1</a:t>
                    </a:r>
                    <a:endParaRPr lang="ru-RU" sz="1200" dirty="0" smtClean="0"/>
                  </a:p>
                  <a:p>
                    <a:r>
                      <a:rPr lang="ru-RU" sz="1200" dirty="0" smtClean="0"/>
                      <a:t>(58,6%)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227513227513227E-2"/>
                  <c:y val="-0.1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54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956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2</a:t>
                    </a:r>
                  </a:p>
                  <a:p>
                    <a:r>
                      <a:rPr lang="ru-RU" sz="1200" baseline="0" dirty="0" smtClean="0"/>
                      <a:t> (1,7%)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Лист1!$C$6:$C$9</c:f>
              <c:numCache>
                <c:formatCode>#,##0.0</c:formatCode>
                <c:ptCount val="4"/>
                <c:pt idx="0">
                  <c:v>553727</c:v>
                </c:pt>
                <c:pt idx="1">
                  <c:v>729790.5</c:v>
                </c:pt>
                <c:pt idx="2">
                  <c:v>1896100.1</c:v>
                </c:pt>
                <c:pt idx="3">
                  <c:v>54956.2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356846019247594E-2"/>
          <c:y val="0"/>
          <c:w val="0.96728624535315988"/>
          <c:h val="0.86219406497737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690227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dirty="0" smtClean="0"/>
                      <a:t>6</a:t>
                    </a:r>
                    <a:r>
                      <a:rPr lang="ru-RU" sz="1200" dirty="0" smtClean="0"/>
                      <a:t>66</a:t>
                    </a:r>
                    <a:r>
                      <a:rPr lang="ru-RU" sz="1200" baseline="0" dirty="0" smtClean="0"/>
                      <a:t> 113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72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194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2019 (отчёт)</c:v>
                </c:pt>
                <c:pt idx="1">
                  <c:v>2020 (план)</c:v>
                </c:pt>
                <c:pt idx="2">
                  <c:v>2021 (прогноз)</c:v>
                </c:pt>
              </c:strCache>
            </c:str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690227</c:v>
                </c:pt>
                <c:pt idx="1">
                  <c:v>666113</c:v>
                </c:pt>
                <c:pt idx="2">
                  <c:v>720194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200" b="0">
                        <a:latin typeface="Cambria Math" pitchFamily="18" charset="0"/>
                        <a:ea typeface="Cambria Math" pitchFamily="18" charset="0"/>
                      </a:defRPr>
                    </a:pPr>
                    <a:r>
                      <a:rPr lang="ru-RU" dirty="0" smtClean="0"/>
                      <a:t>169</a:t>
                    </a:r>
                    <a:r>
                      <a:rPr lang="en-US" dirty="0" smtClean="0"/>
                      <a:t> 9</a:t>
                    </a:r>
                    <a:r>
                      <a:rPr lang="ru-RU" dirty="0" smtClean="0"/>
                      <a:t>42</a:t>
                    </a:r>
                    <a:endParaRPr lang="en-US" dirty="0"/>
                  </a:p>
                </c:rich>
              </c:tx>
              <c:numFmt formatCode="#,##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dirty="0" smtClean="0"/>
                      <a:t>1</a:t>
                    </a:r>
                    <a:r>
                      <a:rPr lang="ru-RU" sz="1200" dirty="0" smtClean="0"/>
                      <a:t>33</a:t>
                    </a:r>
                    <a:r>
                      <a:rPr lang="ru-RU" sz="1200" baseline="0" dirty="0" smtClean="0"/>
                      <a:t> 594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dirty="0" smtClean="0"/>
                      <a:t>1</a:t>
                    </a:r>
                    <a:r>
                      <a:rPr lang="ru-RU" sz="1200" dirty="0" smtClean="0"/>
                      <a:t>37</a:t>
                    </a:r>
                    <a:r>
                      <a:rPr lang="ru-RU" sz="1200" baseline="0" dirty="0" smtClean="0"/>
                      <a:t> 801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2019 (отчёт)</c:v>
                </c:pt>
                <c:pt idx="1">
                  <c:v>2020 (план)</c:v>
                </c:pt>
                <c:pt idx="2">
                  <c:v>2021 (прогноз)</c:v>
                </c:pt>
              </c:strCache>
            </c:strRef>
          </c:cat>
          <c:val>
            <c:numRef>
              <c:f>Лист1!$B$7:$D$7</c:f>
              <c:numCache>
                <c:formatCode>General</c:formatCode>
                <c:ptCount val="3"/>
                <c:pt idx="0">
                  <c:v>169942</c:v>
                </c:pt>
                <c:pt idx="1">
                  <c:v>133594</c:v>
                </c:pt>
                <c:pt idx="2">
                  <c:v>137801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 </a:t>
                    </a:r>
                    <a:r>
                      <a:rPr lang="ru-RU" dirty="0" smtClean="0"/>
                      <a:t>123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299</a:t>
                    </a:r>
                    <a:r>
                      <a:rPr lang="ru-RU" baseline="0" dirty="0" smtClean="0"/>
                      <a:t> 785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ru-RU" baseline="0" dirty="0" smtClean="0"/>
                      <a:t> 235 042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2019 (отчёт)</c:v>
                </c:pt>
                <c:pt idx="1">
                  <c:v>2020 (план)</c:v>
                </c:pt>
                <c:pt idx="2">
                  <c:v>2021 (прогноз)</c:v>
                </c:pt>
              </c:strCache>
            </c:strRef>
          </c:cat>
          <c:val>
            <c:numRef>
              <c:f>Лист1!$B$8:$D$8</c:f>
              <c:numCache>
                <c:formatCode>General</c:formatCode>
                <c:ptCount val="3"/>
                <c:pt idx="0">
                  <c:v>2123649</c:v>
                </c:pt>
                <c:pt idx="1">
                  <c:v>3299785</c:v>
                </c:pt>
                <c:pt idx="2">
                  <c:v>3235042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523776"/>
        <c:axId val="98546048"/>
      </c:barChart>
      <c:catAx>
        <c:axId val="9852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98546048"/>
        <c:crosses val="autoZero"/>
        <c:auto val="1"/>
        <c:lblAlgn val="ctr"/>
        <c:lblOffset val="100"/>
        <c:noMultiLvlLbl val="0"/>
      </c:catAx>
      <c:valAx>
        <c:axId val="9854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985237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399884673506716"/>
          <c:w val="1"/>
          <c:h val="7.6001198841400608E-2"/>
        </c:manualLayout>
      </c:layout>
      <c:overlay val="0"/>
      <c:txPr>
        <a:bodyPr/>
        <a:lstStyle/>
        <a:p>
          <a:pPr>
            <a:defRPr sz="1400" b="1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4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685627914857189E-2"/>
          <c:y val="9.3646964540096203E-2"/>
          <c:w val="0.53889977795810629"/>
          <c:h val="0.8222897777127125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Lbls>
            <c:numFmt formatCode="General\ \%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multiLvlStrRef>
              <c:f>Лист3!$A$7:$B$16</c:f>
              <c:multiLvlStrCache>
                <c:ptCount val="9"/>
                <c:lvl>
                  <c:pt idx="0">
                    <c:v>Обрабатывающие производства</c:v>
                  </c:pt>
                  <c:pt idx="1">
                    <c:v>Оптовая и розничная торговля; ремонт автотранспортных средств и мотоциклов</c:v>
                  </c:pt>
                  <c:pt idx="2">
                    <c:v>Транспортировка и хранение</c:v>
                  </c:pt>
                  <c:pt idx="3">
                    <c:v>Государственное управление и обеспечение военной безопасности; социальное обеспечение</c:v>
                  </c:pt>
                  <c:pt idx="4">
                    <c:v>Деятельность в области здравоохранения и социальных услуг</c:v>
                  </c:pt>
                  <c:pt idx="5">
                    <c:v>Строительство</c:v>
                  </c:pt>
                  <c:pt idx="6">
                    <c:v>Сельское, лесное хозяйство, охота, рыболовство и рыбоводство</c:v>
                  </c:pt>
                  <c:pt idx="7">
                    <c:v>Образование</c:v>
                  </c:pt>
                  <c:pt idx="8">
                    <c:v>остальное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Лист3!$C$7:$C$16</c:f>
              <c:numCache>
                <c:formatCode>General</c:formatCode>
                <c:ptCount val="9"/>
                <c:pt idx="0">
                  <c:v>27.3</c:v>
                </c:pt>
                <c:pt idx="1">
                  <c:v>27.7</c:v>
                </c:pt>
                <c:pt idx="2">
                  <c:v>17.8</c:v>
                </c:pt>
                <c:pt idx="3">
                  <c:v>4</c:v>
                </c:pt>
                <c:pt idx="4">
                  <c:v>6.5</c:v>
                </c:pt>
                <c:pt idx="5">
                  <c:v>5.7</c:v>
                </c:pt>
                <c:pt idx="6">
                  <c:v>1.8</c:v>
                </c:pt>
                <c:pt idx="7">
                  <c:v>1.4</c:v>
                </c:pt>
                <c:pt idx="8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450359874466768"/>
          <c:y val="3.8276407502042378E-2"/>
          <c:w val="0.3359498618758574"/>
          <c:h val="0.9411072291460256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3480369641294843"/>
          <c:h val="0.94949448660823943"/>
        </c:manualLayout>
      </c:layout>
      <c:pie3DChart>
        <c:varyColors val="1"/>
        <c:ser>
          <c:idx val="0"/>
          <c:order val="0"/>
          <c:explosion val="25"/>
          <c:dLbls>
            <c:dLbl>
              <c:idx val="7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(2)'!$C$7:$C$15</c:f>
              <c:numCache>
                <c:formatCode>#,##0.00;[Red]\-#,##0.00;0.00</c:formatCode>
                <c:ptCount val="9"/>
                <c:pt idx="0">
                  <c:v>329579.52494999999</c:v>
                </c:pt>
                <c:pt idx="1">
                  <c:v>23148.946169999999</c:v>
                </c:pt>
                <c:pt idx="2">
                  <c:v>482923.56125999999</c:v>
                </c:pt>
                <c:pt idx="3">
                  <c:v>202078.56985</c:v>
                </c:pt>
                <c:pt idx="4">
                  <c:v>1773267.83357</c:v>
                </c:pt>
                <c:pt idx="5">
                  <c:v>160685.76423999999</c:v>
                </c:pt>
                <c:pt idx="6">
                  <c:v>1187228.0970099999</c:v>
                </c:pt>
                <c:pt idx="7">
                  <c:v>15993.027669999999</c:v>
                </c:pt>
                <c:pt idx="8">
                  <c:v>15768.76455</c:v>
                </c:pt>
              </c:numCache>
            </c:numRef>
          </c:val>
        </c:ser>
        <c:ser>
          <c:idx val="1"/>
          <c:order val="1"/>
          <c:tx>
            <c:strRef>
              <c:f>'[разделы.xlsx]Лист1 (2)'!$B$8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(2)'!$C$8:$D$8</c:f>
              <c:numCache>
                <c:formatCode>#,##0.00</c:formatCode>
                <c:ptCount val="2"/>
                <c:pt idx="0" formatCode="#,##0.00;[Red]\-#,##0.00;0.00">
                  <c:v>23148.946169999999</c:v>
                </c:pt>
                <c:pt idx="1">
                  <c:v>0.55239194642388567</c:v>
                </c:pt>
              </c:numCache>
            </c:numRef>
          </c:val>
        </c:ser>
        <c:ser>
          <c:idx val="2"/>
          <c:order val="2"/>
          <c:tx>
            <c:strRef>
              <c:f>'[разделы.xlsx]Лист1 (2)'!$B$9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(2)'!$C$9:$D$9</c:f>
              <c:numCache>
                <c:formatCode>#,##0.00</c:formatCode>
                <c:ptCount val="2"/>
                <c:pt idx="0" formatCode="#,##0.00;[Red]\-#,##0.00;0.00">
                  <c:v>482923.56125999999</c:v>
                </c:pt>
                <c:pt idx="1">
                  <c:v>11.523768037617153</c:v>
                </c:pt>
              </c:numCache>
            </c:numRef>
          </c:val>
        </c:ser>
        <c:ser>
          <c:idx val="3"/>
          <c:order val="3"/>
          <c:tx>
            <c:strRef>
              <c:f>'[разделы.xlsx]Лист1 (2)'!$B$10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(2)'!$C$10:$D$10</c:f>
              <c:numCache>
                <c:formatCode>#,##0.00</c:formatCode>
                <c:ptCount val="2"/>
                <c:pt idx="0" formatCode="#,##0.00;[Red]\-#,##0.00;0.00">
                  <c:v>202078.56985</c:v>
                </c:pt>
                <c:pt idx="1">
                  <c:v>4.8221017799358696</c:v>
                </c:pt>
              </c:numCache>
            </c:numRef>
          </c:val>
        </c:ser>
        <c:ser>
          <c:idx val="4"/>
          <c:order val="4"/>
          <c:tx>
            <c:strRef>
              <c:f>'[разделы.xlsx]Лист1 (2)'!$B$11</c:f>
              <c:strCache>
                <c:ptCount val="1"/>
                <c:pt idx="0">
                  <c:v>Образование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(2)'!$C$11:$D$11</c:f>
              <c:numCache>
                <c:formatCode>#,##0.00</c:formatCode>
                <c:ptCount val="2"/>
                <c:pt idx="0" formatCode="#,##0.00;[Red]\-#,##0.00;0.00">
                  <c:v>1773267.83357</c:v>
                </c:pt>
                <c:pt idx="1">
                  <c:v>42.314620411793861</c:v>
                </c:pt>
              </c:numCache>
            </c:numRef>
          </c:val>
        </c:ser>
        <c:ser>
          <c:idx val="5"/>
          <c:order val="5"/>
          <c:tx>
            <c:strRef>
              <c:f>'[разделы.xlsx]Лист1 (2)'!$B$12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(2)'!$C$12:$D$12</c:f>
              <c:numCache>
                <c:formatCode>#,##0.00</c:formatCode>
                <c:ptCount val="2"/>
                <c:pt idx="0" formatCode="#,##0.00;[Red]\-#,##0.00;0.00">
                  <c:v>160685.76423999999</c:v>
                </c:pt>
                <c:pt idx="1">
                  <c:v>3.8343655654689872</c:v>
                </c:pt>
              </c:numCache>
            </c:numRef>
          </c:val>
        </c:ser>
        <c:ser>
          <c:idx val="6"/>
          <c:order val="6"/>
          <c:tx>
            <c:strRef>
              <c:f>'[разделы.xlsx]Лист1 (2)'!$B$13</c:f>
              <c:strCache>
                <c:ptCount val="1"/>
                <c:pt idx="0">
                  <c:v>Социальная политика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(2)'!$C$13:$D$13</c:f>
              <c:numCache>
                <c:formatCode>#,##0.00</c:formatCode>
                <c:ptCount val="2"/>
                <c:pt idx="0" formatCode="#,##0.00;[Red]\-#,##0.00;0.00">
                  <c:v>1187228.0970099999</c:v>
                </c:pt>
                <c:pt idx="1">
                  <c:v>28.330241668037004</c:v>
                </c:pt>
              </c:numCache>
            </c:numRef>
          </c:val>
        </c:ser>
        <c:ser>
          <c:idx val="7"/>
          <c:order val="7"/>
          <c:tx>
            <c:strRef>
              <c:f>'[разделы.xlsx]Лист1 (2)'!$B$14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(2)'!$C$14:$D$14</c:f>
              <c:numCache>
                <c:formatCode>#,##0.00</c:formatCode>
                <c:ptCount val="2"/>
                <c:pt idx="0" formatCode="#,##0.00;[Red]\-#,##0.00;0.00">
                  <c:v>15993.027669999999</c:v>
                </c:pt>
                <c:pt idx="1">
                  <c:v>0.38163377369166701</c:v>
                </c:pt>
              </c:numCache>
            </c:numRef>
          </c:val>
        </c:ser>
        <c:ser>
          <c:idx val="8"/>
          <c:order val="8"/>
          <c:tx>
            <c:strRef>
              <c:f>'[разделы.xlsx]Лист1 (2)'!$B$15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(2)'!$C$15:$D$15</c:f>
              <c:numCache>
                <c:formatCode>#,##0.00</c:formatCode>
                <c:ptCount val="2"/>
                <c:pt idx="0" formatCode="#,##0.00;[Red]\-#,##0.00;0.00">
                  <c:v>15768.76455</c:v>
                </c:pt>
                <c:pt idx="1">
                  <c:v>0.37628229287443493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r"/>
      <c:layout>
        <c:manualLayout>
          <c:xMode val="edge"/>
          <c:yMode val="edge"/>
          <c:x val="0.65798676727909011"/>
          <c:y val="8.1569896052461564E-5"/>
          <c:w val="0.33367989938757653"/>
          <c:h val="0.95793376304476774"/>
        </c:manualLayout>
      </c:layout>
      <c:overlay val="0"/>
      <c:txPr>
        <a:bodyPr/>
        <a:lstStyle/>
        <a:p>
          <a:pPr rtl="0"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2709536307961508E-2"/>
          <c:y val="1.6497836419096263E-2"/>
          <c:w val="0.66694389763779527"/>
          <c:h val="0.92997339859544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'[разделы.xlsx]Лист1 (4)'!$B$7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(4)'!$C$7:$J$7</c:f>
              <c:numCache>
                <c:formatCode>#,##0.00</c:formatCode>
                <c:ptCount val="4"/>
                <c:pt idx="0">
                  <c:v>7.9878979719065599</c:v>
                </c:pt>
                <c:pt idx="1">
                  <c:v>7.864594524157126</c:v>
                </c:pt>
                <c:pt idx="2">
                  <c:v>7.2834521338827649</c:v>
                </c:pt>
                <c:pt idx="3">
                  <c:v>7.7967382975774289</c:v>
                </c:pt>
              </c:numCache>
            </c:numRef>
          </c:val>
        </c:ser>
        <c:ser>
          <c:idx val="1"/>
          <c:order val="1"/>
          <c:tx>
            <c:strRef>
              <c:f>'[разделы.xlsx]Лист1 (4)'!$B$8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(4)'!$C$8:$J$8</c:f>
              <c:numCache>
                <c:formatCode>#,##0.00</c:formatCode>
                <c:ptCount val="4"/>
                <c:pt idx="0">
                  <c:v>0.54461975223835435</c:v>
                </c:pt>
                <c:pt idx="1">
                  <c:v>0.55239194642388567</c:v>
                </c:pt>
                <c:pt idx="2">
                  <c:v>0.67729232475662116</c:v>
                </c:pt>
                <c:pt idx="3">
                  <c:v>0.62230823374550059</c:v>
                </c:pt>
              </c:numCache>
            </c:numRef>
          </c:val>
        </c:ser>
        <c:ser>
          <c:idx val="2"/>
          <c:order val="2"/>
          <c:tx>
            <c:strRef>
              <c:f>'[разделы.xlsx]Лист1 (4)'!$B$9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(4)'!$C$9:$J$9</c:f>
              <c:numCache>
                <c:formatCode>#,##0.00</c:formatCode>
                <c:ptCount val="4"/>
                <c:pt idx="0">
                  <c:v>8.3104700666235214</c:v>
                </c:pt>
                <c:pt idx="1">
                  <c:v>11.523768037617153</c:v>
                </c:pt>
                <c:pt idx="2">
                  <c:v>1.6887288308468926</c:v>
                </c:pt>
                <c:pt idx="3">
                  <c:v>1.6632294742955887</c:v>
                </c:pt>
              </c:numCache>
            </c:numRef>
          </c:val>
        </c:ser>
        <c:ser>
          <c:idx val="3"/>
          <c:order val="3"/>
          <c:tx>
            <c:strRef>
              <c:f>'[разделы.xlsx]Лист1 (4)'!$B$10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(4)'!$C$10:$J$10</c:f>
              <c:numCache>
                <c:formatCode>#,##0.00</c:formatCode>
                <c:ptCount val="4"/>
                <c:pt idx="0">
                  <c:v>6.2684575774336242</c:v>
                </c:pt>
                <c:pt idx="1">
                  <c:v>4.8221017799358696</c:v>
                </c:pt>
                <c:pt idx="2">
                  <c:v>3.5609922010466901</c:v>
                </c:pt>
                <c:pt idx="3">
                  <c:v>4.9305537481721293</c:v>
                </c:pt>
              </c:numCache>
            </c:numRef>
          </c:val>
        </c:ser>
        <c:ser>
          <c:idx val="4"/>
          <c:order val="4"/>
          <c:tx>
            <c:strRef>
              <c:f>'[разделы.xlsx]Лист1 (4)'!$B$11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(4)'!$C$11:$J$11</c:f>
              <c:numCache>
                <c:formatCode>#,##0.00</c:formatCode>
                <c:ptCount val="4"/>
                <c:pt idx="0">
                  <c:v>42.135348398746878</c:v>
                </c:pt>
                <c:pt idx="1">
                  <c:v>42.314620411793861</c:v>
                </c:pt>
                <c:pt idx="2">
                  <c:v>46.019297829411407</c:v>
                </c:pt>
                <c:pt idx="3">
                  <c:v>43.16374948336</c:v>
                </c:pt>
              </c:numCache>
            </c:numRef>
          </c:val>
        </c:ser>
        <c:ser>
          <c:idx val="5"/>
          <c:order val="5"/>
          <c:tx>
            <c:strRef>
              <c:f>'[разделы.xlsx]Лист1 (4)'!$B$12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(4)'!$C$12:$J$12</c:f>
              <c:numCache>
                <c:formatCode>#,##0.00</c:formatCode>
                <c:ptCount val="4"/>
                <c:pt idx="0">
                  <c:v>4.0470867962265391</c:v>
                </c:pt>
                <c:pt idx="1">
                  <c:v>3.8343655654689872</c:v>
                </c:pt>
                <c:pt idx="2">
                  <c:v>9.7685826356801968</c:v>
                </c:pt>
                <c:pt idx="3">
                  <c:v>3.7776343184209686</c:v>
                </c:pt>
              </c:numCache>
            </c:numRef>
          </c:val>
        </c:ser>
        <c:ser>
          <c:idx val="6"/>
          <c:order val="6"/>
          <c:tx>
            <c:strRef>
              <c:f>'[разделы.xlsx]Лист1 (4)'!$B$13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(4)'!$C$13:$J$13</c:f>
              <c:numCache>
                <c:formatCode>#,##0.00</c:formatCode>
                <c:ptCount val="4"/>
                <c:pt idx="0">
                  <c:v>29.242211737125846</c:v>
                </c:pt>
                <c:pt idx="1">
                  <c:v>28.330241668037004</c:v>
                </c:pt>
                <c:pt idx="2">
                  <c:v>35.5</c:v>
                </c:pt>
                <c:pt idx="3">
                  <c:v>35.616175742065934</c:v>
                </c:pt>
              </c:numCache>
            </c:numRef>
          </c:val>
        </c:ser>
        <c:ser>
          <c:idx val="7"/>
          <c:order val="7"/>
          <c:tx>
            <c:strRef>
              <c:f>'[разделы.xlsx]Лист1 (4)'!$B$14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(4)'!$C$14:$J$14</c:f>
              <c:numCache>
                <c:formatCode>#,##0.00</c:formatCode>
                <c:ptCount val="4"/>
                <c:pt idx="0">
                  <c:v>1.1887087629274784</c:v>
                </c:pt>
                <c:pt idx="1">
                  <c:v>0.38163377369166701</c:v>
                </c:pt>
                <c:pt idx="2">
                  <c:v>0.38850988263550662</c:v>
                </c:pt>
                <c:pt idx="3">
                  <c:v>0.60560667973638094</c:v>
                </c:pt>
              </c:numCache>
            </c:numRef>
          </c:val>
        </c:ser>
        <c:ser>
          <c:idx val="8"/>
          <c:order val="8"/>
          <c:tx>
            <c:strRef>
              <c:f>'[разделы.xlsx]Лист1 (4)'!$B$15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(4)'!$C$15:$J$15</c:f>
              <c:numCache>
                <c:formatCode>#,##0.00</c:formatCode>
                <c:ptCount val="4"/>
                <c:pt idx="0">
                  <c:v>0.27519893677120616</c:v>
                </c:pt>
                <c:pt idx="1">
                  <c:v>0.37628229287443493</c:v>
                </c:pt>
                <c:pt idx="2">
                  <c:v>0.50967344497320899</c:v>
                </c:pt>
                <c:pt idx="3">
                  <c:v>4.8808356773637054E-2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593792"/>
        <c:axId val="182603776"/>
      </c:barChart>
      <c:catAx>
        <c:axId val="18259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603776"/>
        <c:crossesAt val="0"/>
        <c:auto val="1"/>
        <c:lblAlgn val="ctr"/>
        <c:lblOffset val="100"/>
        <c:noMultiLvlLbl val="0"/>
      </c:catAx>
      <c:valAx>
        <c:axId val="18260377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182593792"/>
        <c:crosses val="autoZero"/>
        <c:crossBetween val="between"/>
      </c:valAx>
      <c:spPr>
        <a:scene3d>
          <a:camera prst="orthographicFront"/>
          <a:lightRig rig="threePt" dir="t"/>
        </a:scene3d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 baseline="0"/>
      </a:pPr>
      <a:endParaRPr lang="ru-RU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BBE22E-7267-4355-ACC5-2B7B7A83E88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78148B6-5408-47CD-94F3-3A41D351BF0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311BAB86-E6CE-43E1-9C46-862D75DC5B41}" type="parTrans" cxnId="{7FB0E74A-8F4A-487A-BE83-BAAA2135E85B}">
      <dgm:prSet/>
      <dgm:spPr/>
      <dgm:t>
        <a:bodyPr/>
        <a:lstStyle/>
        <a:p>
          <a:endParaRPr lang="ru-RU"/>
        </a:p>
      </dgm:t>
    </dgm:pt>
    <dgm:pt modelId="{397BB738-E526-48A1-8AF0-848CCBDAC685}" type="sibTrans" cxnId="{7FB0E74A-8F4A-487A-BE83-BAAA2135E85B}">
      <dgm:prSet/>
      <dgm:spPr/>
      <dgm:t>
        <a:bodyPr/>
        <a:lstStyle/>
        <a:p>
          <a:endParaRPr lang="ru-RU"/>
        </a:p>
      </dgm:t>
    </dgm:pt>
    <dgm:pt modelId="{550CB4D4-7D30-4355-8D43-54D0325F31DA}">
      <dgm:prSet custT="1"/>
      <dgm:spPr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prstMaterial="plastic"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Президент РФ</a:t>
          </a:r>
        </a:p>
      </dgm:t>
    </dgm:pt>
    <dgm:pt modelId="{7CDC4409-61DA-4E10-A7F6-51669BE60C05}" type="parTrans" cxnId="{9C957D56-4EB9-4CF3-9420-EA7055779DDB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101A8C90-A102-4861-ADFE-CEF75125CB0E}" type="sibTrans" cxnId="{9C957D56-4EB9-4CF3-9420-EA7055779DDB}">
      <dgm:prSet/>
      <dgm:spPr/>
      <dgm:t>
        <a:bodyPr/>
        <a:lstStyle/>
        <a:p>
          <a:endParaRPr lang="ru-RU"/>
        </a:p>
      </dgm:t>
    </dgm:pt>
    <dgm:pt modelId="{2DDA1780-AD8F-4D3B-8A04-36EB6B453632}">
      <dgm:prSet custT="1"/>
      <dgm:spPr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700" b="0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законодательной власти</a:t>
          </a:r>
        </a:p>
      </dgm:t>
    </dgm:pt>
    <dgm:pt modelId="{22F4A647-65E9-4202-8069-62864994E2FC}" type="parTrans" cxnId="{7CFAB739-3146-4F7C-8276-9EF79BC23A5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1D14A5FB-5CAB-47CF-8660-20732373E83D}" type="sibTrans" cxnId="{7CFAB739-3146-4F7C-8276-9EF79BC23A53}">
      <dgm:prSet/>
      <dgm:spPr/>
      <dgm:t>
        <a:bodyPr/>
        <a:lstStyle/>
        <a:p>
          <a:endParaRPr lang="ru-RU"/>
        </a:p>
      </dgm:t>
    </dgm:pt>
    <dgm:pt modelId="{D0589A38-9C09-43E9-86FD-F089D27FC824}">
      <dgm:prSet custT="1"/>
      <dgm:spPr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исполнительной власти </a:t>
          </a:r>
        </a:p>
      </dgm:t>
    </dgm:pt>
    <dgm:pt modelId="{8220B04E-CF87-457C-9838-B2D8750727A3}" type="parTrans" cxnId="{C2655EC6-D713-4700-91B6-3B614F10E0BE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7E36543F-BFC8-4D47-A93A-67A52917251A}" type="sibTrans" cxnId="{C2655EC6-D713-4700-91B6-3B614F10E0BE}">
      <dgm:prSet/>
      <dgm:spPr/>
      <dgm:t>
        <a:bodyPr/>
        <a:lstStyle/>
        <a:p>
          <a:endParaRPr lang="ru-RU"/>
        </a:p>
      </dgm:t>
    </dgm:pt>
    <dgm:pt modelId="{CD443915-755A-4B88-A6C9-B32190C4120B}">
      <dgm:prSet custT="1"/>
      <dgm:spPr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gm:t>
    </dgm:pt>
    <dgm:pt modelId="{3247AA8E-568B-485E-85E0-1DD8DF6DB1FC}" type="parTrans" cxnId="{A71FC6C3-C0C9-499D-A369-A96722E9613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51C2EB83-B102-4AF8-8BDE-533360F097D5}" type="sibTrans" cxnId="{A71FC6C3-C0C9-499D-A369-A96722E96133}">
      <dgm:prSet/>
      <dgm:spPr/>
      <dgm:t>
        <a:bodyPr/>
        <a:lstStyle/>
        <a:p>
          <a:endParaRPr lang="ru-RU"/>
        </a:p>
      </dgm:t>
    </dgm:pt>
    <dgm:pt modelId="{419D8999-F30A-4F08-BC3E-E40BFD6182EE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gm:t>
    </dgm:pt>
    <dgm:pt modelId="{9873D2EB-8D59-48D5-A2E4-486EB66DBEC8}" type="parTrans" cxnId="{61D6480E-9304-43FF-B437-70867F32C27D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C75E7B19-335A-4F83-9105-A68D947F26B5}" type="sibTrans" cxnId="{61D6480E-9304-43FF-B437-70867F32C27D}">
      <dgm:prSet/>
      <dgm:spPr/>
      <dgm:t>
        <a:bodyPr/>
        <a:lstStyle/>
        <a:p>
          <a:endParaRPr lang="ru-RU"/>
        </a:p>
      </dgm:t>
    </dgm:pt>
    <dgm:pt modelId="{5CD673F9-5383-4ACF-B3BB-CEA12536CE23}">
      <dgm:prSet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gm:t>
    </dgm:pt>
    <dgm:pt modelId="{8411AA6C-AD25-4AD4-BEC0-D0D185DC70FB}" type="parTrans" cxnId="{9D53F686-CC5F-4F06-8C6E-AE43473B1EBB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BEDDF3D6-7137-4413-84D2-A7167ACD2E8A}" type="sibTrans" cxnId="{9D53F686-CC5F-4F06-8C6E-AE43473B1EBB}">
      <dgm:prSet/>
      <dgm:spPr/>
      <dgm:t>
        <a:bodyPr/>
        <a:lstStyle/>
        <a:p>
          <a:endParaRPr lang="ru-RU"/>
        </a:p>
      </dgm:t>
    </dgm:pt>
    <dgm:pt modelId="{C66E7AD9-70E4-4FED-897A-8A89359B88A8}">
      <dgm:prSet custT="1"/>
      <dgm:spPr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gm:t>
    </dgm:pt>
    <dgm:pt modelId="{C748BED8-9F2A-490F-ABCB-277F7AD1D02F}" type="parTrans" cxnId="{31AE2193-AC54-4265-928C-B898AD3920F8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7C8DB0DF-49A6-48A5-8117-15C10335EDB9}" type="sibTrans" cxnId="{31AE2193-AC54-4265-928C-B898AD3920F8}">
      <dgm:prSet/>
      <dgm:spPr/>
      <dgm:t>
        <a:bodyPr/>
        <a:lstStyle/>
        <a:p>
          <a:endParaRPr lang="ru-RU"/>
        </a:p>
      </dgm:t>
    </dgm:pt>
    <dgm:pt modelId="{4BD167DB-B06E-417A-865A-1292F9CE852A}">
      <dgm:prSet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распорядители, распорядители и получатели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 </a:t>
          </a:r>
        </a:p>
      </dgm:t>
    </dgm:pt>
    <dgm:pt modelId="{5DDCBFFA-C367-4799-99A2-4669F966D1D3}" type="parTrans" cxnId="{5C5F5E56-229E-4AD0-AA0C-FCAB1A003AF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C1EA39E6-E7CB-475B-8E94-B9959ABA21DB}" type="sibTrans" cxnId="{5C5F5E56-229E-4AD0-AA0C-FCAB1A003AF3}">
      <dgm:prSet/>
      <dgm:spPr/>
      <dgm:t>
        <a:bodyPr/>
        <a:lstStyle/>
        <a:p>
          <a:endParaRPr lang="ru-RU"/>
        </a:p>
      </dgm:t>
    </dgm:pt>
    <dgm:pt modelId="{6E88699A-5150-408E-8ADF-81788F3C3AC8}">
      <dgm:prSet custT="1"/>
      <dgm:spPr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gm:t>
    </dgm:pt>
    <dgm:pt modelId="{727228AB-60F9-4DB1-9FAE-4CDEEF0A3D48}" type="parTrans" cxnId="{0A0BD87B-D803-485C-B693-2C825B5FAB5D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FF1B0C8D-322E-4B31-B3D6-2AE75DC28C0B}" type="sibTrans" cxnId="{0A0BD87B-D803-485C-B693-2C825B5FAB5D}">
      <dgm:prSet/>
      <dgm:spPr/>
      <dgm:t>
        <a:bodyPr/>
        <a:lstStyle/>
        <a:p>
          <a:endParaRPr lang="ru-RU"/>
        </a:p>
      </dgm:t>
    </dgm:pt>
    <dgm:pt modelId="{E5AA6EBE-87FF-43F9-A76B-F79DC409A3F1}" type="pres">
      <dgm:prSet presAssocID="{3BBBE22E-7267-4355-ACC5-2B7B7A83E88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17242A4-581E-4833-BA6B-EE6008A58F24}" type="pres">
      <dgm:prSet presAssocID="{C78148B6-5408-47CD-94F3-3A41D351BF04}" presName="centerShape" presStyleLbl="node0" presStyleIdx="0" presStyleCnt="1" custScaleX="189414" custScaleY="123841" custLinFactNeighborX="-594" custLinFactNeighborY="604"/>
      <dgm:spPr/>
      <dgm:t>
        <a:bodyPr/>
        <a:lstStyle/>
        <a:p>
          <a:endParaRPr lang="ru-RU"/>
        </a:p>
      </dgm:t>
    </dgm:pt>
    <dgm:pt modelId="{D6507EE6-8B1A-48C2-A142-D9943FA7DE5F}" type="pres">
      <dgm:prSet presAssocID="{7CDC4409-61DA-4E10-A7F6-51669BE60C05}" presName="Name9" presStyleLbl="parChTrans1D2" presStyleIdx="0" presStyleCnt="9"/>
      <dgm:spPr/>
      <dgm:t>
        <a:bodyPr/>
        <a:lstStyle/>
        <a:p>
          <a:endParaRPr lang="ru-RU"/>
        </a:p>
      </dgm:t>
    </dgm:pt>
    <dgm:pt modelId="{E2C9F7D0-22A7-4EB7-8C02-EB0617A1895B}" type="pres">
      <dgm:prSet presAssocID="{7CDC4409-61DA-4E10-A7F6-51669BE60C0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7933D561-4353-431D-B743-D25D41097A1A}" type="pres">
      <dgm:prSet presAssocID="{550CB4D4-7D30-4355-8D43-54D0325F31DA}" presName="node" presStyleLbl="node1" presStyleIdx="0" presStyleCnt="9" custScaleX="163102" custScaleY="132719" custRadScaleRad="99359" custRadScaleInc="-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42259-9353-44F9-A320-A1EF8CB2EB94}" type="pres">
      <dgm:prSet presAssocID="{22F4A647-65E9-4202-8069-62864994E2FC}" presName="Name9" presStyleLbl="parChTrans1D2" presStyleIdx="1" presStyleCnt="9"/>
      <dgm:spPr/>
      <dgm:t>
        <a:bodyPr/>
        <a:lstStyle/>
        <a:p>
          <a:endParaRPr lang="ru-RU"/>
        </a:p>
      </dgm:t>
    </dgm:pt>
    <dgm:pt modelId="{F02B020F-935D-49DF-8C71-5A9D59EDE76A}" type="pres">
      <dgm:prSet presAssocID="{22F4A647-65E9-4202-8069-62864994E2FC}" presName="connTx" presStyleLbl="parChTrans1D2" presStyleIdx="1" presStyleCnt="9"/>
      <dgm:spPr/>
      <dgm:t>
        <a:bodyPr/>
        <a:lstStyle/>
        <a:p>
          <a:endParaRPr lang="ru-RU"/>
        </a:p>
      </dgm:t>
    </dgm:pt>
    <dgm:pt modelId="{64EF3DD6-340A-46DD-8157-40DC8202873D}" type="pres">
      <dgm:prSet presAssocID="{2DDA1780-AD8F-4D3B-8A04-36EB6B453632}" presName="node" presStyleLbl="node1" presStyleIdx="1" presStyleCnt="9" custScaleX="214105" custScaleY="143744" custRadScaleRad="117337" custRadScaleInc="62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CC98D-207F-40C9-8952-B3B5F2F57D50}" type="pres">
      <dgm:prSet presAssocID="{8220B04E-CF87-457C-9838-B2D8750727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7B3A92E-A029-462F-A2F2-23D58723BD1C}" type="pres">
      <dgm:prSet presAssocID="{8220B04E-CF87-457C-9838-B2D8750727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13B391E8-CCAB-4BE3-9ACA-16D1282241E1}" type="pres">
      <dgm:prSet presAssocID="{D0589A38-9C09-43E9-86FD-F089D27FC824}" presName="node" presStyleLbl="node1" presStyleIdx="2" presStyleCnt="9" custScaleX="195379" custRadScaleRad="112647" custRadScaleInc="12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129B3-8AC7-477E-B360-EBA5F0EC1877}" type="pres">
      <dgm:prSet presAssocID="{3247AA8E-568B-485E-85E0-1DD8DF6DB1FC}" presName="Name9" presStyleLbl="parChTrans1D2" presStyleIdx="3" presStyleCnt="9"/>
      <dgm:spPr/>
      <dgm:t>
        <a:bodyPr/>
        <a:lstStyle/>
        <a:p>
          <a:endParaRPr lang="ru-RU"/>
        </a:p>
      </dgm:t>
    </dgm:pt>
    <dgm:pt modelId="{617DF805-3490-4EA9-8156-BE698CC20B9D}" type="pres">
      <dgm:prSet presAssocID="{3247AA8E-568B-485E-85E0-1DD8DF6DB1FC}" presName="connTx" presStyleLbl="parChTrans1D2" presStyleIdx="3" presStyleCnt="9"/>
      <dgm:spPr/>
      <dgm:t>
        <a:bodyPr/>
        <a:lstStyle/>
        <a:p>
          <a:endParaRPr lang="ru-RU"/>
        </a:p>
      </dgm:t>
    </dgm:pt>
    <dgm:pt modelId="{340764FC-E5E0-474F-B952-45E45D8F8778}" type="pres">
      <dgm:prSet presAssocID="{CD443915-755A-4B88-A6C9-B32190C4120B}" presName="node" presStyleLbl="node1" presStyleIdx="3" presStyleCnt="9" custScaleX="166687" custRadScaleRad="100100" custRadScaleInc="-19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7B0B6-9E89-4C50-AB48-707A410D4612}" type="pres">
      <dgm:prSet presAssocID="{9873D2EB-8D59-48D5-A2E4-486EB66DBEC8}" presName="Name9" presStyleLbl="parChTrans1D2" presStyleIdx="4" presStyleCnt="9"/>
      <dgm:spPr/>
      <dgm:t>
        <a:bodyPr/>
        <a:lstStyle/>
        <a:p>
          <a:endParaRPr lang="ru-RU"/>
        </a:p>
      </dgm:t>
    </dgm:pt>
    <dgm:pt modelId="{48460879-91CD-4F72-8C35-CD731B19A29A}" type="pres">
      <dgm:prSet presAssocID="{9873D2EB-8D59-48D5-A2E4-486EB66DBEC8}" presName="connTx" presStyleLbl="parChTrans1D2" presStyleIdx="4" presStyleCnt="9"/>
      <dgm:spPr/>
      <dgm:t>
        <a:bodyPr/>
        <a:lstStyle/>
        <a:p>
          <a:endParaRPr lang="ru-RU"/>
        </a:p>
      </dgm:t>
    </dgm:pt>
    <dgm:pt modelId="{C3865AF1-8745-4C19-8EA8-2F7D2D587377}" type="pres">
      <dgm:prSet presAssocID="{419D8999-F30A-4F08-BC3E-E40BFD6182EE}" presName="node" presStyleLbl="node1" presStyleIdx="4" presStyleCnt="9" custScaleX="172175" custRadScaleRad="103272" custRadScaleInc="-39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4BF5B-68CF-46A7-95AB-6A01013730CF}" type="pres">
      <dgm:prSet presAssocID="{8411AA6C-AD25-4AD4-BEC0-D0D185DC70FB}" presName="Name9" presStyleLbl="parChTrans1D2" presStyleIdx="5" presStyleCnt="9"/>
      <dgm:spPr/>
      <dgm:t>
        <a:bodyPr/>
        <a:lstStyle/>
        <a:p>
          <a:endParaRPr lang="ru-RU"/>
        </a:p>
      </dgm:t>
    </dgm:pt>
    <dgm:pt modelId="{E7305B77-4DD4-48E1-8C41-9376C738B6DC}" type="pres">
      <dgm:prSet presAssocID="{8411AA6C-AD25-4AD4-BEC0-D0D185DC70FB}" presName="connTx" presStyleLbl="parChTrans1D2" presStyleIdx="5" presStyleCnt="9"/>
      <dgm:spPr/>
      <dgm:t>
        <a:bodyPr/>
        <a:lstStyle/>
        <a:p>
          <a:endParaRPr lang="ru-RU"/>
        </a:p>
      </dgm:t>
    </dgm:pt>
    <dgm:pt modelId="{7E5E5567-079E-451F-8BC7-D5262539E24C}" type="pres">
      <dgm:prSet presAssocID="{5CD673F9-5383-4ACF-B3BB-CEA12536CE23}" presName="node" presStyleLbl="node1" presStyleIdx="5" presStyleCnt="9" custScaleX="170699" custRadScaleRad="104075" custRadScaleInc="49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53E46-5D63-48B8-8A51-8E48D0FC300F}" type="pres">
      <dgm:prSet presAssocID="{C748BED8-9F2A-490F-ABCB-277F7AD1D02F}" presName="Name9" presStyleLbl="parChTrans1D2" presStyleIdx="6" presStyleCnt="9"/>
      <dgm:spPr/>
      <dgm:t>
        <a:bodyPr/>
        <a:lstStyle/>
        <a:p>
          <a:endParaRPr lang="ru-RU"/>
        </a:p>
      </dgm:t>
    </dgm:pt>
    <dgm:pt modelId="{7C10D79A-E6E9-496F-B9A1-7B63A1233391}" type="pres">
      <dgm:prSet presAssocID="{C748BED8-9F2A-490F-ABCB-277F7AD1D02F}" presName="connTx" presStyleLbl="parChTrans1D2" presStyleIdx="6" presStyleCnt="9"/>
      <dgm:spPr/>
      <dgm:t>
        <a:bodyPr/>
        <a:lstStyle/>
        <a:p>
          <a:endParaRPr lang="ru-RU"/>
        </a:p>
      </dgm:t>
    </dgm:pt>
    <dgm:pt modelId="{9E243090-9FC0-45C1-BA8C-30DFD0B37D70}" type="pres">
      <dgm:prSet presAssocID="{C66E7AD9-70E4-4FED-897A-8A89359B88A8}" presName="node" presStyleLbl="node1" presStyleIdx="6" presStyleCnt="9" custScaleX="161194" custRadScaleRad="103767" custRadScaleInc="24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68692-2605-492F-9CA3-E724B47F2373}" type="pres">
      <dgm:prSet presAssocID="{5DDCBFFA-C367-4799-99A2-4669F966D1D3}" presName="Name9" presStyleLbl="parChTrans1D2" presStyleIdx="7" presStyleCnt="9"/>
      <dgm:spPr/>
      <dgm:t>
        <a:bodyPr/>
        <a:lstStyle/>
        <a:p>
          <a:endParaRPr lang="ru-RU"/>
        </a:p>
      </dgm:t>
    </dgm:pt>
    <dgm:pt modelId="{1EEE6897-4EC3-4597-835F-10E8B8A4721D}" type="pres">
      <dgm:prSet presAssocID="{5DDCBFFA-C367-4799-99A2-4669F966D1D3}" presName="connTx" presStyleLbl="parChTrans1D2" presStyleIdx="7" presStyleCnt="9"/>
      <dgm:spPr/>
      <dgm:t>
        <a:bodyPr/>
        <a:lstStyle/>
        <a:p>
          <a:endParaRPr lang="ru-RU"/>
        </a:p>
      </dgm:t>
    </dgm:pt>
    <dgm:pt modelId="{0D56DF97-286D-4B4E-8B7C-4C11517FA3B7}" type="pres">
      <dgm:prSet presAssocID="{4BD167DB-B06E-417A-865A-1292F9CE852A}" presName="node" presStyleLbl="node1" presStyleIdx="7" presStyleCnt="9" custScaleX="205355" custRadScaleRad="109206" custRadScaleInc="-25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9AADD-18EA-4FEB-8032-EF9E199B0519}" type="pres">
      <dgm:prSet presAssocID="{727228AB-60F9-4DB1-9FAE-4CDEEF0A3D48}" presName="Name9" presStyleLbl="parChTrans1D2" presStyleIdx="8" presStyleCnt="9"/>
      <dgm:spPr/>
      <dgm:t>
        <a:bodyPr/>
        <a:lstStyle/>
        <a:p>
          <a:endParaRPr lang="ru-RU"/>
        </a:p>
      </dgm:t>
    </dgm:pt>
    <dgm:pt modelId="{48806DFE-7A82-4783-97FE-1E0581457EAF}" type="pres">
      <dgm:prSet presAssocID="{727228AB-60F9-4DB1-9FAE-4CDEEF0A3D48}" presName="connTx" presStyleLbl="parChTrans1D2" presStyleIdx="8" presStyleCnt="9"/>
      <dgm:spPr/>
      <dgm:t>
        <a:bodyPr/>
        <a:lstStyle/>
        <a:p>
          <a:endParaRPr lang="ru-RU"/>
        </a:p>
      </dgm:t>
    </dgm:pt>
    <dgm:pt modelId="{C15C666F-E2C7-41CE-84AE-5792FF009ED8}" type="pres">
      <dgm:prSet presAssocID="{6E88699A-5150-408E-8ADF-81788F3C3AC8}" presName="node" presStyleLbl="node1" presStyleIdx="8" presStyleCnt="9" custScaleX="150521" custScaleY="143744" custRadScaleRad="99869" custRadScaleInc="-12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AE2193-AC54-4265-928C-B898AD3920F8}" srcId="{C78148B6-5408-47CD-94F3-3A41D351BF04}" destId="{C66E7AD9-70E4-4FED-897A-8A89359B88A8}" srcOrd="6" destOrd="0" parTransId="{C748BED8-9F2A-490F-ABCB-277F7AD1D02F}" sibTransId="{7C8DB0DF-49A6-48A5-8117-15C10335EDB9}"/>
    <dgm:cxn modelId="{2AB8DF5B-957D-4ADB-973C-128B5520F98B}" type="presOf" srcId="{C748BED8-9F2A-490F-ABCB-277F7AD1D02F}" destId="{7C10D79A-E6E9-496F-B9A1-7B63A1233391}" srcOrd="1" destOrd="0" presId="urn:microsoft.com/office/officeart/2005/8/layout/radial1"/>
    <dgm:cxn modelId="{39DC55FC-0ECF-4442-9E62-6E37AFD435B6}" type="presOf" srcId="{8411AA6C-AD25-4AD4-BEC0-D0D185DC70FB}" destId="{7734BF5B-68CF-46A7-95AB-6A01013730CF}" srcOrd="0" destOrd="0" presId="urn:microsoft.com/office/officeart/2005/8/layout/radial1"/>
    <dgm:cxn modelId="{7FB0E74A-8F4A-487A-BE83-BAAA2135E85B}" srcId="{3BBBE22E-7267-4355-ACC5-2B7B7A83E882}" destId="{C78148B6-5408-47CD-94F3-3A41D351BF04}" srcOrd="0" destOrd="0" parTransId="{311BAB86-E6CE-43E1-9C46-862D75DC5B41}" sibTransId="{397BB738-E526-48A1-8AF0-848CCBDAC685}"/>
    <dgm:cxn modelId="{C5C9081F-32E5-482D-BF13-C3B3FB5AE2BA}" type="presOf" srcId="{4BD167DB-B06E-417A-865A-1292F9CE852A}" destId="{0D56DF97-286D-4B4E-8B7C-4C11517FA3B7}" srcOrd="0" destOrd="0" presId="urn:microsoft.com/office/officeart/2005/8/layout/radial1"/>
    <dgm:cxn modelId="{4A08BB2C-0E8E-47B2-819F-A6EC3EFF33F5}" type="presOf" srcId="{550CB4D4-7D30-4355-8D43-54D0325F31DA}" destId="{7933D561-4353-431D-B743-D25D41097A1A}" srcOrd="0" destOrd="0" presId="urn:microsoft.com/office/officeart/2005/8/layout/radial1"/>
    <dgm:cxn modelId="{378FC690-13C5-40DC-9E72-2807722CE691}" type="presOf" srcId="{727228AB-60F9-4DB1-9FAE-4CDEEF0A3D48}" destId="{2139AADD-18EA-4FEB-8032-EF9E199B0519}" srcOrd="0" destOrd="0" presId="urn:microsoft.com/office/officeart/2005/8/layout/radial1"/>
    <dgm:cxn modelId="{54952E19-5E7F-4723-80E8-96A87D524AA3}" type="presOf" srcId="{3247AA8E-568B-485E-85E0-1DD8DF6DB1FC}" destId="{617DF805-3490-4EA9-8156-BE698CC20B9D}" srcOrd="1" destOrd="0" presId="urn:microsoft.com/office/officeart/2005/8/layout/radial1"/>
    <dgm:cxn modelId="{61D6480E-9304-43FF-B437-70867F32C27D}" srcId="{C78148B6-5408-47CD-94F3-3A41D351BF04}" destId="{419D8999-F30A-4F08-BC3E-E40BFD6182EE}" srcOrd="4" destOrd="0" parTransId="{9873D2EB-8D59-48D5-A2E4-486EB66DBEC8}" sibTransId="{C75E7B19-335A-4F83-9105-A68D947F26B5}"/>
    <dgm:cxn modelId="{A71FC6C3-C0C9-499D-A369-A96722E96133}" srcId="{C78148B6-5408-47CD-94F3-3A41D351BF04}" destId="{CD443915-755A-4B88-A6C9-B32190C4120B}" srcOrd="3" destOrd="0" parTransId="{3247AA8E-568B-485E-85E0-1DD8DF6DB1FC}" sibTransId="{51C2EB83-B102-4AF8-8BDE-533360F097D5}"/>
    <dgm:cxn modelId="{FC9B3F42-F22A-4B38-B4B6-C4CA74BD824D}" type="presOf" srcId="{5CD673F9-5383-4ACF-B3BB-CEA12536CE23}" destId="{7E5E5567-079E-451F-8BC7-D5262539E24C}" srcOrd="0" destOrd="0" presId="urn:microsoft.com/office/officeart/2005/8/layout/radial1"/>
    <dgm:cxn modelId="{0A0BD87B-D803-485C-B693-2C825B5FAB5D}" srcId="{C78148B6-5408-47CD-94F3-3A41D351BF04}" destId="{6E88699A-5150-408E-8ADF-81788F3C3AC8}" srcOrd="8" destOrd="0" parTransId="{727228AB-60F9-4DB1-9FAE-4CDEEF0A3D48}" sibTransId="{FF1B0C8D-322E-4B31-B3D6-2AE75DC28C0B}"/>
    <dgm:cxn modelId="{128A2B71-F792-4EB7-BD0C-3D61A2B0568F}" type="presOf" srcId="{5DDCBFFA-C367-4799-99A2-4669F966D1D3}" destId="{1EEE6897-4EC3-4597-835F-10E8B8A4721D}" srcOrd="1" destOrd="0" presId="urn:microsoft.com/office/officeart/2005/8/layout/radial1"/>
    <dgm:cxn modelId="{0F047D85-7E17-498E-AC91-E22F98D39CA1}" type="presOf" srcId="{9873D2EB-8D59-48D5-A2E4-486EB66DBEC8}" destId="{48460879-91CD-4F72-8C35-CD731B19A29A}" srcOrd="1" destOrd="0" presId="urn:microsoft.com/office/officeart/2005/8/layout/radial1"/>
    <dgm:cxn modelId="{9C957D56-4EB9-4CF3-9420-EA7055779DDB}" srcId="{C78148B6-5408-47CD-94F3-3A41D351BF04}" destId="{550CB4D4-7D30-4355-8D43-54D0325F31DA}" srcOrd="0" destOrd="0" parTransId="{7CDC4409-61DA-4E10-A7F6-51669BE60C05}" sibTransId="{101A8C90-A102-4861-ADFE-CEF75125CB0E}"/>
    <dgm:cxn modelId="{BB9D55C8-1E95-4B03-9E34-F5671CC0F17E}" type="presOf" srcId="{22F4A647-65E9-4202-8069-62864994E2FC}" destId="{86C42259-9353-44F9-A320-A1EF8CB2EB94}" srcOrd="0" destOrd="0" presId="urn:microsoft.com/office/officeart/2005/8/layout/radial1"/>
    <dgm:cxn modelId="{15310EA2-FE79-4908-8B07-DD28BD3BBF4A}" type="presOf" srcId="{727228AB-60F9-4DB1-9FAE-4CDEEF0A3D48}" destId="{48806DFE-7A82-4783-97FE-1E0581457EAF}" srcOrd="1" destOrd="0" presId="urn:microsoft.com/office/officeart/2005/8/layout/radial1"/>
    <dgm:cxn modelId="{40C27BB1-F082-4578-A7EE-4AC47D07F657}" type="presOf" srcId="{2DDA1780-AD8F-4D3B-8A04-36EB6B453632}" destId="{64EF3DD6-340A-46DD-8157-40DC8202873D}" srcOrd="0" destOrd="0" presId="urn:microsoft.com/office/officeart/2005/8/layout/radial1"/>
    <dgm:cxn modelId="{75E3C558-E663-446B-AB96-492C1D5CC564}" type="presOf" srcId="{9873D2EB-8D59-48D5-A2E4-486EB66DBEC8}" destId="{6E47B0B6-9E89-4C50-AB48-707A410D4612}" srcOrd="0" destOrd="0" presId="urn:microsoft.com/office/officeart/2005/8/layout/radial1"/>
    <dgm:cxn modelId="{3111FC88-D91F-4B7C-92DE-DC4048BE7753}" type="presOf" srcId="{419D8999-F30A-4F08-BC3E-E40BFD6182EE}" destId="{C3865AF1-8745-4C19-8EA8-2F7D2D587377}" srcOrd="0" destOrd="0" presId="urn:microsoft.com/office/officeart/2005/8/layout/radial1"/>
    <dgm:cxn modelId="{14FC426B-E993-4B93-B295-C446ADCBB58F}" type="presOf" srcId="{C748BED8-9F2A-490F-ABCB-277F7AD1D02F}" destId="{5A853E46-5D63-48B8-8A51-8E48D0FC300F}" srcOrd="0" destOrd="0" presId="urn:microsoft.com/office/officeart/2005/8/layout/radial1"/>
    <dgm:cxn modelId="{C2655EC6-D713-4700-91B6-3B614F10E0BE}" srcId="{C78148B6-5408-47CD-94F3-3A41D351BF04}" destId="{D0589A38-9C09-43E9-86FD-F089D27FC824}" srcOrd="2" destOrd="0" parTransId="{8220B04E-CF87-457C-9838-B2D8750727A3}" sibTransId="{7E36543F-BFC8-4D47-A93A-67A52917251A}"/>
    <dgm:cxn modelId="{410D2C8A-9C03-4F2E-83CC-59225B6286E5}" type="presOf" srcId="{3BBBE22E-7267-4355-ACC5-2B7B7A83E882}" destId="{E5AA6EBE-87FF-43F9-A76B-F79DC409A3F1}" srcOrd="0" destOrd="0" presId="urn:microsoft.com/office/officeart/2005/8/layout/radial1"/>
    <dgm:cxn modelId="{849AEE0A-64F0-48E2-9431-BA3B4BE423A2}" type="presOf" srcId="{5DDCBFFA-C367-4799-99A2-4669F966D1D3}" destId="{41D68692-2605-492F-9CA3-E724B47F2373}" srcOrd="0" destOrd="0" presId="urn:microsoft.com/office/officeart/2005/8/layout/radial1"/>
    <dgm:cxn modelId="{10467651-D2E1-45E0-8404-BE6D69933E0D}" type="presOf" srcId="{CD443915-755A-4B88-A6C9-B32190C4120B}" destId="{340764FC-E5E0-474F-B952-45E45D8F8778}" srcOrd="0" destOrd="0" presId="urn:microsoft.com/office/officeart/2005/8/layout/radial1"/>
    <dgm:cxn modelId="{F21BBE32-127F-4FC2-BE06-BDBA1ECEA9D7}" type="presOf" srcId="{D0589A38-9C09-43E9-86FD-F089D27FC824}" destId="{13B391E8-CCAB-4BE3-9ACA-16D1282241E1}" srcOrd="0" destOrd="0" presId="urn:microsoft.com/office/officeart/2005/8/layout/radial1"/>
    <dgm:cxn modelId="{5C5F5E56-229E-4AD0-AA0C-FCAB1A003AF3}" srcId="{C78148B6-5408-47CD-94F3-3A41D351BF04}" destId="{4BD167DB-B06E-417A-865A-1292F9CE852A}" srcOrd="7" destOrd="0" parTransId="{5DDCBFFA-C367-4799-99A2-4669F966D1D3}" sibTransId="{C1EA39E6-E7CB-475B-8E94-B9959ABA21DB}"/>
    <dgm:cxn modelId="{D62B832A-B68D-46BD-A9DD-CE704437D4ED}" type="presOf" srcId="{8220B04E-CF87-457C-9838-B2D8750727A3}" destId="{A7B3A92E-A029-462F-A2F2-23D58723BD1C}" srcOrd="1" destOrd="0" presId="urn:microsoft.com/office/officeart/2005/8/layout/radial1"/>
    <dgm:cxn modelId="{9D53F686-CC5F-4F06-8C6E-AE43473B1EBB}" srcId="{C78148B6-5408-47CD-94F3-3A41D351BF04}" destId="{5CD673F9-5383-4ACF-B3BB-CEA12536CE23}" srcOrd="5" destOrd="0" parTransId="{8411AA6C-AD25-4AD4-BEC0-D0D185DC70FB}" sibTransId="{BEDDF3D6-7137-4413-84D2-A7167ACD2E8A}"/>
    <dgm:cxn modelId="{737CC12E-DE90-40B5-92C5-14A097713806}" type="presOf" srcId="{8411AA6C-AD25-4AD4-BEC0-D0D185DC70FB}" destId="{E7305B77-4DD4-48E1-8C41-9376C738B6DC}" srcOrd="1" destOrd="0" presId="urn:microsoft.com/office/officeart/2005/8/layout/radial1"/>
    <dgm:cxn modelId="{6EC3F75F-DDB8-448B-8E6E-26328FB53A48}" type="presOf" srcId="{7CDC4409-61DA-4E10-A7F6-51669BE60C05}" destId="{D6507EE6-8B1A-48C2-A142-D9943FA7DE5F}" srcOrd="0" destOrd="0" presId="urn:microsoft.com/office/officeart/2005/8/layout/radial1"/>
    <dgm:cxn modelId="{7CFAB739-3146-4F7C-8276-9EF79BC23A53}" srcId="{C78148B6-5408-47CD-94F3-3A41D351BF04}" destId="{2DDA1780-AD8F-4D3B-8A04-36EB6B453632}" srcOrd="1" destOrd="0" parTransId="{22F4A647-65E9-4202-8069-62864994E2FC}" sibTransId="{1D14A5FB-5CAB-47CF-8660-20732373E83D}"/>
    <dgm:cxn modelId="{65C93E28-9BF8-49BB-AB69-744B17635EEB}" type="presOf" srcId="{7CDC4409-61DA-4E10-A7F6-51669BE60C05}" destId="{E2C9F7D0-22A7-4EB7-8C02-EB0617A1895B}" srcOrd="1" destOrd="0" presId="urn:microsoft.com/office/officeart/2005/8/layout/radial1"/>
    <dgm:cxn modelId="{273A8032-C40A-4BB5-B8B7-15EC7CC8E85C}" type="presOf" srcId="{C78148B6-5408-47CD-94F3-3A41D351BF04}" destId="{E17242A4-581E-4833-BA6B-EE6008A58F24}" srcOrd="0" destOrd="0" presId="urn:microsoft.com/office/officeart/2005/8/layout/radial1"/>
    <dgm:cxn modelId="{38B8E681-0627-4077-9071-4C2A84597C95}" type="presOf" srcId="{8220B04E-CF87-457C-9838-B2D8750727A3}" destId="{FF3CC98D-207F-40C9-8952-B3B5F2F57D50}" srcOrd="0" destOrd="0" presId="urn:microsoft.com/office/officeart/2005/8/layout/radial1"/>
    <dgm:cxn modelId="{E14E7C5A-3E62-42DB-8FBC-5A7EFB98D0F1}" type="presOf" srcId="{3247AA8E-568B-485E-85E0-1DD8DF6DB1FC}" destId="{C5E129B3-8AC7-477E-B360-EBA5F0EC1877}" srcOrd="0" destOrd="0" presId="urn:microsoft.com/office/officeart/2005/8/layout/radial1"/>
    <dgm:cxn modelId="{D4A88FD5-01BF-472F-83CC-6E8F7E7BD95A}" type="presOf" srcId="{6E88699A-5150-408E-8ADF-81788F3C3AC8}" destId="{C15C666F-E2C7-41CE-84AE-5792FF009ED8}" srcOrd="0" destOrd="0" presId="urn:microsoft.com/office/officeart/2005/8/layout/radial1"/>
    <dgm:cxn modelId="{1BE7F6DC-FF2D-4F11-9689-BF8C39C7F0E8}" type="presOf" srcId="{C66E7AD9-70E4-4FED-897A-8A89359B88A8}" destId="{9E243090-9FC0-45C1-BA8C-30DFD0B37D70}" srcOrd="0" destOrd="0" presId="urn:microsoft.com/office/officeart/2005/8/layout/radial1"/>
    <dgm:cxn modelId="{4E3BF0DA-EA23-4630-810F-7954D4007FE6}" type="presOf" srcId="{22F4A647-65E9-4202-8069-62864994E2FC}" destId="{F02B020F-935D-49DF-8C71-5A9D59EDE76A}" srcOrd="1" destOrd="0" presId="urn:microsoft.com/office/officeart/2005/8/layout/radial1"/>
    <dgm:cxn modelId="{6DFA48B6-8E05-4B30-BE4E-12AFCAA12064}" type="presParOf" srcId="{E5AA6EBE-87FF-43F9-A76B-F79DC409A3F1}" destId="{E17242A4-581E-4833-BA6B-EE6008A58F24}" srcOrd="0" destOrd="0" presId="urn:microsoft.com/office/officeart/2005/8/layout/radial1"/>
    <dgm:cxn modelId="{1F80AAAA-868B-4824-AB27-974BF7FA0A39}" type="presParOf" srcId="{E5AA6EBE-87FF-43F9-A76B-F79DC409A3F1}" destId="{D6507EE6-8B1A-48C2-A142-D9943FA7DE5F}" srcOrd="1" destOrd="0" presId="urn:microsoft.com/office/officeart/2005/8/layout/radial1"/>
    <dgm:cxn modelId="{AA7F7503-EEB5-41EB-8A53-1C4E21B0D882}" type="presParOf" srcId="{D6507EE6-8B1A-48C2-A142-D9943FA7DE5F}" destId="{E2C9F7D0-22A7-4EB7-8C02-EB0617A1895B}" srcOrd="0" destOrd="0" presId="urn:microsoft.com/office/officeart/2005/8/layout/radial1"/>
    <dgm:cxn modelId="{B5ABC5BB-BCBA-465D-B172-EB23FC1A3E84}" type="presParOf" srcId="{E5AA6EBE-87FF-43F9-A76B-F79DC409A3F1}" destId="{7933D561-4353-431D-B743-D25D41097A1A}" srcOrd="2" destOrd="0" presId="urn:microsoft.com/office/officeart/2005/8/layout/radial1"/>
    <dgm:cxn modelId="{D26C286E-30AE-4887-9139-002510812489}" type="presParOf" srcId="{E5AA6EBE-87FF-43F9-A76B-F79DC409A3F1}" destId="{86C42259-9353-44F9-A320-A1EF8CB2EB94}" srcOrd="3" destOrd="0" presId="urn:microsoft.com/office/officeart/2005/8/layout/radial1"/>
    <dgm:cxn modelId="{A3DA16BF-E1A3-4B99-9FCB-A376DAC3D0DB}" type="presParOf" srcId="{86C42259-9353-44F9-A320-A1EF8CB2EB94}" destId="{F02B020F-935D-49DF-8C71-5A9D59EDE76A}" srcOrd="0" destOrd="0" presId="urn:microsoft.com/office/officeart/2005/8/layout/radial1"/>
    <dgm:cxn modelId="{2E9DE920-7ADB-4FEB-A448-6EE296BDF98E}" type="presParOf" srcId="{E5AA6EBE-87FF-43F9-A76B-F79DC409A3F1}" destId="{64EF3DD6-340A-46DD-8157-40DC8202873D}" srcOrd="4" destOrd="0" presId="urn:microsoft.com/office/officeart/2005/8/layout/radial1"/>
    <dgm:cxn modelId="{1A1C2D98-084C-40D6-A18E-8CDF23F2D9CB}" type="presParOf" srcId="{E5AA6EBE-87FF-43F9-A76B-F79DC409A3F1}" destId="{FF3CC98D-207F-40C9-8952-B3B5F2F57D50}" srcOrd="5" destOrd="0" presId="urn:microsoft.com/office/officeart/2005/8/layout/radial1"/>
    <dgm:cxn modelId="{4D51B50F-B9F3-4FA1-8608-50720BDA006B}" type="presParOf" srcId="{FF3CC98D-207F-40C9-8952-B3B5F2F57D50}" destId="{A7B3A92E-A029-462F-A2F2-23D58723BD1C}" srcOrd="0" destOrd="0" presId="urn:microsoft.com/office/officeart/2005/8/layout/radial1"/>
    <dgm:cxn modelId="{691E73D4-5E6B-4C97-B2F2-BC3B48B3D871}" type="presParOf" srcId="{E5AA6EBE-87FF-43F9-A76B-F79DC409A3F1}" destId="{13B391E8-CCAB-4BE3-9ACA-16D1282241E1}" srcOrd="6" destOrd="0" presId="urn:microsoft.com/office/officeart/2005/8/layout/radial1"/>
    <dgm:cxn modelId="{C34BCEA3-57AD-406F-B6AB-F0BF6739E68F}" type="presParOf" srcId="{E5AA6EBE-87FF-43F9-A76B-F79DC409A3F1}" destId="{C5E129B3-8AC7-477E-B360-EBA5F0EC1877}" srcOrd="7" destOrd="0" presId="urn:microsoft.com/office/officeart/2005/8/layout/radial1"/>
    <dgm:cxn modelId="{5553543A-2C7E-4905-90AB-BEA7A532D6B1}" type="presParOf" srcId="{C5E129B3-8AC7-477E-B360-EBA5F0EC1877}" destId="{617DF805-3490-4EA9-8156-BE698CC20B9D}" srcOrd="0" destOrd="0" presId="urn:microsoft.com/office/officeart/2005/8/layout/radial1"/>
    <dgm:cxn modelId="{C494B7AE-FFFC-462A-93F4-E54B5A687263}" type="presParOf" srcId="{E5AA6EBE-87FF-43F9-A76B-F79DC409A3F1}" destId="{340764FC-E5E0-474F-B952-45E45D8F8778}" srcOrd="8" destOrd="0" presId="urn:microsoft.com/office/officeart/2005/8/layout/radial1"/>
    <dgm:cxn modelId="{9E722BFF-A908-4B5D-A89A-721E81D64664}" type="presParOf" srcId="{E5AA6EBE-87FF-43F9-A76B-F79DC409A3F1}" destId="{6E47B0B6-9E89-4C50-AB48-707A410D4612}" srcOrd="9" destOrd="0" presId="urn:microsoft.com/office/officeart/2005/8/layout/radial1"/>
    <dgm:cxn modelId="{55A4A204-241C-4D13-82B5-46B3FD6C99F7}" type="presParOf" srcId="{6E47B0B6-9E89-4C50-AB48-707A410D4612}" destId="{48460879-91CD-4F72-8C35-CD731B19A29A}" srcOrd="0" destOrd="0" presId="urn:microsoft.com/office/officeart/2005/8/layout/radial1"/>
    <dgm:cxn modelId="{ADA46EB3-1CCF-4869-8691-9B1B5379EAEC}" type="presParOf" srcId="{E5AA6EBE-87FF-43F9-A76B-F79DC409A3F1}" destId="{C3865AF1-8745-4C19-8EA8-2F7D2D587377}" srcOrd="10" destOrd="0" presId="urn:microsoft.com/office/officeart/2005/8/layout/radial1"/>
    <dgm:cxn modelId="{299249A9-A0F6-4287-ABFE-3D6E1D24C74E}" type="presParOf" srcId="{E5AA6EBE-87FF-43F9-A76B-F79DC409A3F1}" destId="{7734BF5B-68CF-46A7-95AB-6A01013730CF}" srcOrd="11" destOrd="0" presId="urn:microsoft.com/office/officeart/2005/8/layout/radial1"/>
    <dgm:cxn modelId="{AD76BE33-6D49-4D3C-8C3A-88D05108D467}" type="presParOf" srcId="{7734BF5B-68CF-46A7-95AB-6A01013730CF}" destId="{E7305B77-4DD4-48E1-8C41-9376C738B6DC}" srcOrd="0" destOrd="0" presId="urn:microsoft.com/office/officeart/2005/8/layout/radial1"/>
    <dgm:cxn modelId="{CBD26F02-7D61-4317-B0D2-FFD5A9E998A9}" type="presParOf" srcId="{E5AA6EBE-87FF-43F9-A76B-F79DC409A3F1}" destId="{7E5E5567-079E-451F-8BC7-D5262539E24C}" srcOrd="12" destOrd="0" presId="urn:microsoft.com/office/officeart/2005/8/layout/radial1"/>
    <dgm:cxn modelId="{F919F43B-0FA9-4906-BF63-491BDE9B2809}" type="presParOf" srcId="{E5AA6EBE-87FF-43F9-A76B-F79DC409A3F1}" destId="{5A853E46-5D63-48B8-8A51-8E48D0FC300F}" srcOrd="13" destOrd="0" presId="urn:microsoft.com/office/officeart/2005/8/layout/radial1"/>
    <dgm:cxn modelId="{10D64126-7460-413C-BDB8-ACFBE83973A2}" type="presParOf" srcId="{5A853E46-5D63-48B8-8A51-8E48D0FC300F}" destId="{7C10D79A-E6E9-496F-B9A1-7B63A1233391}" srcOrd="0" destOrd="0" presId="urn:microsoft.com/office/officeart/2005/8/layout/radial1"/>
    <dgm:cxn modelId="{C24EB551-F65C-49A5-801E-2168B4070293}" type="presParOf" srcId="{E5AA6EBE-87FF-43F9-A76B-F79DC409A3F1}" destId="{9E243090-9FC0-45C1-BA8C-30DFD0B37D70}" srcOrd="14" destOrd="0" presId="urn:microsoft.com/office/officeart/2005/8/layout/radial1"/>
    <dgm:cxn modelId="{42EB190A-090F-47EB-B65A-22519A4E0E72}" type="presParOf" srcId="{E5AA6EBE-87FF-43F9-A76B-F79DC409A3F1}" destId="{41D68692-2605-492F-9CA3-E724B47F2373}" srcOrd="15" destOrd="0" presId="urn:microsoft.com/office/officeart/2005/8/layout/radial1"/>
    <dgm:cxn modelId="{DC3105AF-F7E5-48D5-AFCD-B7FC1D93DBE6}" type="presParOf" srcId="{41D68692-2605-492F-9CA3-E724B47F2373}" destId="{1EEE6897-4EC3-4597-835F-10E8B8A4721D}" srcOrd="0" destOrd="0" presId="urn:microsoft.com/office/officeart/2005/8/layout/radial1"/>
    <dgm:cxn modelId="{46D722CD-9307-4064-8A88-E09214290D9E}" type="presParOf" srcId="{E5AA6EBE-87FF-43F9-A76B-F79DC409A3F1}" destId="{0D56DF97-286D-4B4E-8B7C-4C11517FA3B7}" srcOrd="16" destOrd="0" presId="urn:microsoft.com/office/officeart/2005/8/layout/radial1"/>
    <dgm:cxn modelId="{DA5F2694-2D04-40F9-B0B6-ABF13DE147D7}" type="presParOf" srcId="{E5AA6EBE-87FF-43F9-A76B-F79DC409A3F1}" destId="{2139AADD-18EA-4FEB-8032-EF9E199B0519}" srcOrd="17" destOrd="0" presId="urn:microsoft.com/office/officeart/2005/8/layout/radial1"/>
    <dgm:cxn modelId="{0FB7DB7D-110E-4D83-9C75-FBF246937FA0}" type="presParOf" srcId="{2139AADD-18EA-4FEB-8032-EF9E199B0519}" destId="{48806DFE-7A82-4783-97FE-1E0581457EAF}" srcOrd="0" destOrd="0" presId="urn:microsoft.com/office/officeart/2005/8/layout/radial1"/>
    <dgm:cxn modelId="{413D18BF-5853-4F7B-86BA-7A0895E4414D}" type="presParOf" srcId="{E5AA6EBE-87FF-43F9-A76B-F79DC409A3F1}" destId="{C15C666F-E2C7-41CE-84AE-5792FF009ED8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31065-C345-4F3B-ABE9-CB0F92740C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8518E1-0B73-4F41-8C93-5CD96EEA4B06}">
      <dgm:prSet phldrT="[Текст]" custT="1"/>
      <dgm:spPr>
        <a:xfrm>
          <a:off x="528160" y="-209755"/>
          <a:ext cx="7732229" cy="1294339"/>
        </a:xfr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r>
            <a:rPr lang="ru-RU" sz="36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РАСХОДЫ</a:t>
          </a:r>
        </a:p>
      </dgm:t>
    </dgm:pt>
    <dgm:pt modelId="{C9CB716D-8343-4B8A-AC7E-9006A3D25B02}" type="parTrans" cxnId="{D7F5FAF2-CDBD-4149-9639-781B4ED03A61}">
      <dgm:prSet/>
      <dgm:spPr/>
      <dgm:t>
        <a:bodyPr/>
        <a:lstStyle/>
        <a:p>
          <a:endParaRPr lang="ru-RU"/>
        </a:p>
      </dgm:t>
    </dgm:pt>
    <dgm:pt modelId="{ACD23E29-7FB0-4A05-9259-958039ABFC9C}" type="sibTrans" cxnId="{D7F5FAF2-CDBD-4149-9639-781B4ED03A61}">
      <dgm:prSet/>
      <dgm:spPr>
        <a:xfrm rot="3600000">
          <a:off x="4794987" y="1851091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4A49B8C-6519-4096-BEF2-86109F68DFD4}">
      <dgm:prSet phldrT="[Текст]" custT="1"/>
      <dgm:spPr>
        <a:xfrm>
          <a:off x="0" y="3108314"/>
          <a:ext cx="3507375" cy="2064368"/>
        </a:xfr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rgbClr val="A5C249">
              <a:lumMod val="50000"/>
            </a:srgbClr>
          </a:contourClr>
        </a:sp3d>
      </dgm:spPr>
      <dgm:t>
        <a:bodyPr/>
        <a:lstStyle/>
        <a:p>
          <a:r>
            <a:rPr lang="ru-RU" sz="2000" b="1" i="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Текущие</a:t>
          </a:r>
          <a:r>
            <a:rPr lang="ru-RU" sz="2000" b="1" i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 расходы 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расходы, как заработная плата,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транспортные </a:t>
          </a:r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услуги, коммунальные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и иные</a:t>
          </a:r>
          <a:endParaRPr lang="ru-RU" sz="1400" b="1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  <a:p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(работы) </a:t>
          </a:r>
          <a:endParaRPr lang="ru-RU" sz="14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A1315613-6470-43B0-9BD5-A3909B5C95B7}" type="parTrans" cxnId="{DEA7A763-6593-4108-8878-5D931A4D1113}">
      <dgm:prSet/>
      <dgm:spPr/>
      <dgm:t>
        <a:bodyPr/>
        <a:lstStyle/>
        <a:p>
          <a:endParaRPr lang="ru-RU"/>
        </a:p>
      </dgm:t>
    </dgm:pt>
    <dgm:pt modelId="{DAD83A84-A211-40A4-97C7-923CC9CF3541}" type="sibTrans" cxnId="{DEA7A763-6593-4108-8878-5D931A4D1113}">
      <dgm:prSet/>
      <dgm:spPr>
        <a:xfrm rot="18329510">
          <a:off x="2665004" y="1869939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AE0B50B-BE33-4275-9F84-C936F253B089}">
      <dgm:prSet custT="1"/>
      <dgm:spPr>
        <a:xfrm>
          <a:off x="4872998" y="3070616"/>
          <a:ext cx="3318505" cy="2139763"/>
        </a:xfrm>
        <a:gradFill rotWithShape="0">
          <a:gsLst>
            <a:gs pos="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0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Капитальные расходы бюджетов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 , как  капитальное строительство, капитальный ремонт, приобретение оборудования, инвентаря длительного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пользования</a:t>
          </a:r>
          <a:endParaRPr lang="ru-RU" sz="1400" b="1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0AC36F16-AFF8-41B0-AA9F-99BFE55ABF80}" type="parTrans" cxnId="{01C36C1F-A8A0-4DC5-9B30-A0B821FCD956}">
      <dgm:prSet/>
      <dgm:spPr/>
      <dgm:t>
        <a:bodyPr/>
        <a:lstStyle/>
        <a:p>
          <a:endParaRPr lang="ru-RU"/>
        </a:p>
      </dgm:t>
    </dgm:pt>
    <dgm:pt modelId="{BF103A25-2989-44A8-8F7A-52AF6B224E3C}" type="sibTrans" cxnId="{01C36C1F-A8A0-4DC5-9B30-A0B821FCD956}">
      <dgm:prSet/>
      <dgm:spPr>
        <a:xfrm rot="10800000">
          <a:off x="3643937" y="3913988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1DE5F2DD-CAC4-49C6-AB7F-385E376285C6}" type="pres">
      <dgm:prSet presAssocID="{61931065-C345-4F3B-ABE9-CB0F92740C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6C0A05-E1B8-401A-BCB1-752321B12E13}" type="pres">
      <dgm:prSet presAssocID="{CD8518E1-0B73-4F41-8C93-5CD96EEA4B06}" presName="node" presStyleLbl="node1" presStyleIdx="0" presStyleCnt="3" custScaleX="298694" custRadScaleRad="97109" custRadScaleInc="-94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007533E-AA26-4495-B569-0A4C60A83787}" type="pres">
      <dgm:prSet presAssocID="{ACD23E29-7FB0-4A05-9259-958039ABFC9C}" presName="sibTrans" presStyleLbl="sibTrans2D1" presStyleIdx="0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D3FA7D3-2A47-427F-8555-21F8E65B99EF}" type="pres">
      <dgm:prSet presAssocID="{ACD23E29-7FB0-4A05-9259-958039ABFC9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B43DFFB-5A1B-4805-B7D3-51C38D65ED0B}" type="pres">
      <dgm:prSet presAssocID="{AAE0B50B-BE33-4275-9F84-C936F253B089}" presName="node" presStyleLbl="node1" presStyleIdx="1" presStyleCnt="3" custScaleX="128193" custScaleY="165317" custRadScaleRad="93927" custRadScaleInc="-1484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AF53BEB-0DB0-4983-ACF1-4E874E9D6E19}" type="pres">
      <dgm:prSet presAssocID="{BF103A25-2989-44A8-8F7A-52AF6B224E3C}" presName="sibTrans" presStyleLbl="sibTrans2D1" presStyleIdx="1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97C1B2B-E0F5-4743-8B5F-DB80C3606A62}" type="pres">
      <dgm:prSet presAssocID="{BF103A25-2989-44A8-8F7A-52AF6B224E3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D64A5D0-E8F1-407E-85A2-D965CC9B642B}" type="pres">
      <dgm:prSet presAssocID="{04A49B8C-6519-4096-BEF2-86109F68DFD4}" presName="node" presStyleLbl="node1" presStyleIdx="2" presStyleCnt="3" custScaleX="135489" custScaleY="159492" custRadScaleRad="123981" custRadScaleInc="2415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863399-D26F-4E22-85A2-C8E842582E69}" type="pres">
      <dgm:prSet presAssocID="{DAD83A84-A211-40A4-97C7-923CC9CF3541}" presName="sibTrans" presStyleLbl="sibTrans2D1" presStyleIdx="2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30B6424-9510-4121-93F7-B4FFFED7FE2C}" type="pres">
      <dgm:prSet presAssocID="{DAD83A84-A211-40A4-97C7-923CC9CF354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17AE6B7-3CF4-4C68-AFD2-7BDF5E7149FA}" type="presOf" srcId="{ACD23E29-7FB0-4A05-9259-958039ABFC9C}" destId="{7007533E-AA26-4495-B569-0A4C60A83787}" srcOrd="0" destOrd="0" presId="urn:microsoft.com/office/officeart/2005/8/layout/cycle7"/>
    <dgm:cxn modelId="{27EBAE44-CD1B-409F-B92D-87F0C7373107}" type="presOf" srcId="{BF103A25-2989-44A8-8F7A-52AF6B224E3C}" destId="{397C1B2B-E0F5-4743-8B5F-DB80C3606A62}" srcOrd="1" destOrd="0" presId="urn:microsoft.com/office/officeart/2005/8/layout/cycle7"/>
    <dgm:cxn modelId="{A2C69D0A-F065-4393-A548-BE87104EBD90}" type="presOf" srcId="{DAD83A84-A211-40A4-97C7-923CC9CF3541}" destId="{A4863399-D26F-4E22-85A2-C8E842582E69}" srcOrd="0" destOrd="0" presId="urn:microsoft.com/office/officeart/2005/8/layout/cycle7"/>
    <dgm:cxn modelId="{29890E4C-092A-46DB-A472-F4FA8DB98A3A}" type="presOf" srcId="{04A49B8C-6519-4096-BEF2-86109F68DFD4}" destId="{FD64A5D0-E8F1-407E-85A2-D965CC9B642B}" srcOrd="0" destOrd="0" presId="urn:microsoft.com/office/officeart/2005/8/layout/cycle7"/>
    <dgm:cxn modelId="{B21F2E77-8AAD-4DDC-9C1D-3FAF3EE96489}" type="presOf" srcId="{61931065-C345-4F3B-ABE9-CB0F92740C27}" destId="{1DE5F2DD-CAC4-49C6-AB7F-385E376285C6}" srcOrd="0" destOrd="0" presId="urn:microsoft.com/office/officeart/2005/8/layout/cycle7"/>
    <dgm:cxn modelId="{391E535A-A577-4316-8F42-6295C5A09B79}" type="presOf" srcId="{DAD83A84-A211-40A4-97C7-923CC9CF3541}" destId="{830B6424-9510-4121-93F7-B4FFFED7FE2C}" srcOrd="1" destOrd="0" presId="urn:microsoft.com/office/officeart/2005/8/layout/cycle7"/>
    <dgm:cxn modelId="{1FD5449D-6205-41AB-A03B-4C81BF950F00}" type="presOf" srcId="{BF103A25-2989-44A8-8F7A-52AF6B224E3C}" destId="{5AF53BEB-0DB0-4983-ACF1-4E874E9D6E19}" srcOrd="0" destOrd="0" presId="urn:microsoft.com/office/officeart/2005/8/layout/cycle7"/>
    <dgm:cxn modelId="{4B3AAF8C-1BC2-4A75-9DB8-7B8509EBE31C}" type="presOf" srcId="{ACD23E29-7FB0-4A05-9259-958039ABFC9C}" destId="{7D3FA7D3-2A47-427F-8555-21F8E65B99EF}" srcOrd="1" destOrd="0" presId="urn:microsoft.com/office/officeart/2005/8/layout/cycle7"/>
    <dgm:cxn modelId="{C9EFF3AF-99CD-40FE-B767-1AE99CEB3BCE}" type="presOf" srcId="{CD8518E1-0B73-4F41-8C93-5CD96EEA4B06}" destId="{BA6C0A05-E1B8-401A-BCB1-752321B12E13}" srcOrd="0" destOrd="0" presId="urn:microsoft.com/office/officeart/2005/8/layout/cycle7"/>
    <dgm:cxn modelId="{01C36C1F-A8A0-4DC5-9B30-A0B821FCD956}" srcId="{61931065-C345-4F3B-ABE9-CB0F92740C27}" destId="{AAE0B50B-BE33-4275-9F84-C936F253B089}" srcOrd="1" destOrd="0" parTransId="{0AC36F16-AFF8-41B0-AA9F-99BFE55ABF80}" sibTransId="{BF103A25-2989-44A8-8F7A-52AF6B224E3C}"/>
    <dgm:cxn modelId="{B177E6E0-415A-46D0-908B-2B67BEFA0329}" type="presOf" srcId="{AAE0B50B-BE33-4275-9F84-C936F253B089}" destId="{4B43DFFB-5A1B-4805-B7D3-51C38D65ED0B}" srcOrd="0" destOrd="0" presId="urn:microsoft.com/office/officeart/2005/8/layout/cycle7"/>
    <dgm:cxn modelId="{DEA7A763-6593-4108-8878-5D931A4D1113}" srcId="{61931065-C345-4F3B-ABE9-CB0F92740C27}" destId="{04A49B8C-6519-4096-BEF2-86109F68DFD4}" srcOrd="2" destOrd="0" parTransId="{A1315613-6470-43B0-9BD5-A3909B5C95B7}" sibTransId="{DAD83A84-A211-40A4-97C7-923CC9CF3541}"/>
    <dgm:cxn modelId="{D7F5FAF2-CDBD-4149-9639-781B4ED03A61}" srcId="{61931065-C345-4F3B-ABE9-CB0F92740C27}" destId="{CD8518E1-0B73-4F41-8C93-5CD96EEA4B06}" srcOrd="0" destOrd="0" parTransId="{C9CB716D-8343-4B8A-AC7E-9006A3D25B02}" sibTransId="{ACD23E29-7FB0-4A05-9259-958039ABFC9C}"/>
    <dgm:cxn modelId="{2F9218B2-C6A4-43B4-87C1-63A0CD94010B}" type="presParOf" srcId="{1DE5F2DD-CAC4-49C6-AB7F-385E376285C6}" destId="{BA6C0A05-E1B8-401A-BCB1-752321B12E13}" srcOrd="0" destOrd="0" presId="urn:microsoft.com/office/officeart/2005/8/layout/cycle7"/>
    <dgm:cxn modelId="{FBA7FA47-4292-4B88-A692-CC947117B95C}" type="presParOf" srcId="{1DE5F2DD-CAC4-49C6-AB7F-385E376285C6}" destId="{7007533E-AA26-4495-B569-0A4C60A83787}" srcOrd="1" destOrd="0" presId="urn:microsoft.com/office/officeart/2005/8/layout/cycle7"/>
    <dgm:cxn modelId="{46F7CC3D-2171-4EB8-98BC-A203B4636F11}" type="presParOf" srcId="{7007533E-AA26-4495-B569-0A4C60A83787}" destId="{7D3FA7D3-2A47-427F-8555-21F8E65B99EF}" srcOrd="0" destOrd="0" presId="urn:microsoft.com/office/officeart/2005/8/layout/cycle7"/>
    <dgm:cxn modelId="{8838B1B5-FEB4-4688-81EB-985E64B6B52B}" type="presParOf" srcId="{1DE5F2DD-CAC4-49C6-AB7F-385E376285C6}" destId="{4B43DFFB-5A1B-4805-B7D3-51C38D65ED0B}" srcOrd="2" destOrd="0" presId="urn:microsoft.com/office/officeart/2005/8/layout/cycle7"/>
    <dgm:cxn modelId="{6404C3EA-4B09-46B0-B631-C9A0F7233572}" type="presParOf" srcId="{1DE5F2DD-CAC4-49C6-AB7F-385E376285C6}" destId="{5AF53BEB-0DB0-4983-ACF1-4E874E9D6E19}" srcOrd="3" destOrd="0" presId="urn:microsoft.com/office/officeart/2005/8/layout/cycle7"/>
    <dgm:cxn modelId="{CB5F9719-7E6E-46FF-A92B-72382A24944A}" type="presParOf" srcId="{5AF53BEB-0DB0-4983-ACF1-4E874E9D6E19}" destId="{397C1B2B-E0F5-4743-8B5F-DB80C3606A62}" srcOrd="0" destOrd="0" presId="urn:microsoft.com/office/officeart/2005/8/layout/cycle7"/>
    <dgm:cxn modelId="{F0F53B9C-BB9F-4A40-BA7E-835465AB982D}" type="presParOf" srcId="{1DE5F2DD-CAC4-49C6-AB7F-385E376285C6}" destId="{FD64A5D0-E8F1-407E-85A2-D965CC9B642B}" srcOrd="4" destOrd="0" presId="urn:microsoft.com/office/officeart/2005/8/layout/cycle7"/>
    <dgm:cxn modelId="{9B3C5E4E-6863-4D10-B291-C7BCFA1BD8C1}" type="presParOf" srcId="{1DE5F2DD-CAC4-49C6-AB7F-385E376285C6}" destId="{A4863399-D26F-4E22-85A2-C8E842582E69}" srcOrd="5" destOrd="0" presId="urn:microsoft.com/office/officeart/2005/8/layout/cycle7"/>
    <dgm:cxn modelId="{60E015C7-C115-4C29-994A-A642733B5C7B}" type="presParOf" srcId="{A4863399-D26F-4E22-85A2-C8E842582E69}" destId="{830B6424-9510-4121-93F7-B4FFFED7FE2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42A4-581E-4833-BA6B-EE6008A58F24}">
      <dsp:nvSpPr>
        <dsp:cNvPr id="0" name=""/>
        <dsp:cNvSpPr/>
      </dsp:nvSpPr>
      <dsp:spPr>
        <a:xfrm>
          <a:off x="3282981" y="2599796"/>
          <a:ext cx="2584418" cy="1689721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3661460" y="2847250"/>
        <a:ext cx="1827460" cy="1194813"/>
      </dsp:txXfrm>
    </dsp:sp>
    <dsp:sp modelId="{D6507EE6-8B1A-48C2-A142-D9943FA7DE5F}">
      <dsp:nvSpPr>
        <dsp:cNvPr id="0" name=""/>
        <dsp:cNvSpPr/>
      </dsp:nvSpPr>
      <dsp:spPr>
        <a:xfrm rot="16235689">
          <a:off x="4158243" y="2156225"/>
          <a:ext cx="860368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860368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4566917" y="2148145"/>
        <a:ext cx="43018" cy="43018"/>
      </dsp:txXfrm>
    </dsp:sp>
    <dsp:sp modelId="{7933D561-4353-431D-B743-D25D41097A1A}">
      <dsp:nvSpPr>
        <dsp:cNvPr id="0" name=""/>
        <dsp:cNvSpPr/>
      </dsp:nvSpPr>
      <dsp:spPr>
        <a:xfrm>
          <a:off x="3489587" y="-71329"/>
          <a:ext cx="2225409" cy="1810855"/>
        </a:xfrm>
        <a:prstGeom prst="ellipse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plastic"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Президент РФ</a:t>
          </a:r>
        </a:p>
      </dsp:txBody>
      <dsp:txXfrm>
        <a:off x="3815491" y="193865"/>
        <a:ext cx="1573601" cy="1280467"/>
      </dsp:txXfrm>
    </dsp:sp>
    <dsp:sp modelId="{86C42259-9353-44F9-A320-A1EF8CB2EB94}">
      <dsp:nvSpPr>
        <dsp:cNvPr id="0" name=""/>
        <dsp:cNvSpPr/>
      </dsp:nvSpPr>
      <dsp:spPr>
        <a:xfrm rot="19344603">
          <a:off x="5326339" y="2536493"/>
          <a:ext cx="822218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822218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716892" y="2529367"/>
        <a:ext cx="41110" cy="41110"/>
      </dsp:txXfrm>
    </dsp:sp>
    <dsp:sp modelId="{64EF3DD6-340A-46DD-8157-40DC8202873D}">
      <dsp:nvSpPr>
        <dsp:cNvPr id="0" name=""/>
        <dsp:cNvSpPr/>
      </dsp:nvSpPr>
      <dsp:spPr>
        <a:xfrm>
          <a:off x="5562600" y="579436"/>
          <a:ext cx="2921309" cy="1961283"/>
        </a:xfrm>
        <a:prstGeom prst="ellipse">
          <a:avLst/>
        </a:prstGeom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700" b="0" i="0" u="none" strike="noStrike" kern="1200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законодательной власти</a:t>
          </a:r>
        </a:p>
      </dsp:txBody>
      <dsp:txXfrm>
        <a:off x="5990416" y="866659"/>
        <a:ext cx="2065677" cy="1386837"/>
      </dsp:txXfrm>
    </dsp:sp>
    <dsp:sp modelId="{FF3CC98D-207F-40C9-8952-B3B5F2F57D50}">
      <dsp:nvSpPr>
        <dsp:cNvPr id="0" name=""/>
        <dsp:cNvSpPr/>
      </dsp:nvSpPr>
      <dsp:spPr>
        <a:xfrm rot="21118224">
          <a:off x="5836442" y="3226110"/>
          <a:ext cx="385572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385572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6019589" y="3229900"/>
        <a:ext cx="19278" cy="19278"/>
      </dsp:txXfrm>
    </dsp:sp>
    <dsp:sp modelId="{13B391E8-CCAB-4BE3-9ACA-16D1282241E1}">
      <dsp:nvSpPr>
        <dsp:cNvPr id="0" name=""/>
        <dsp:cNvSpPr/>
      </dsp:nvSpPr>
      <dsp:spPr>
        <a:xfrm>
          <a:off x="6172210" y="2349125"/>
          <a:ext cx="2665806" cy="1364428"/>
        </a:xfrm>
        <a:prstGeom prst="ellipse">
          <a:avLst/>
        </a:prstGeom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исполнительной власти </a:t>
          </a:r>
        </a:p>
      </dsp:txBody>
      <dsp:txXfrm>
        <a:off x="6562608" y="2548941"/>
        <a:ext cx="1885010" cy="964796"/>
      </dsp:txXfrm>
    </dsp:sp>
    <dsp:sp modelId="{C5E129B3-8AC7-477E-B360-EBA5F0EC1877}">
      <dsp:nvSpPr>
        <dsp:cNvPr id="0" name=""/>
        <dsp:cNvSpPr/>
      </dsp:nvSpPr>
      <dsp:spPr>
        <a:xfrm rot="1509470">
          <a:off x="5602676" y="4022756"/>
          <a:ext cx="463963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463963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823059" y="4024587"/>
        <a:ext cx="23198" cy="23198"/>
      </dsp:txXfrm>
    </dsp:sp>
    <dsp:sp modelId="{340764FC-E5E0-474F-B952-45E45D8F8778}">
      <dsp:nvSpPr>
        <dsp:cNvPr id="0" name=""/>
        <dsp:cNvSpPr/>
      </dsp:nvSpPr>
      <dsp:spPr>
        <a:xfrm>
          <a:off x="5802878" y="3873132"/>
          <a:ext cx="2274324" cy="1364428"/>
        </a:xfrm>
        <a:prstGeom prst="ellipse">
          <a:avLst/>
        </a:prstGeom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sp:txBody>
      <dsp:txXfrm>
        <a:off x="6135945" y="4072948"/>
        <a:ext cx="1608190" cy="964796"/>
      </dsp:txXfrm>
    </dsp:sp>
    <dsp:sp modelId="{6E47B0B6-9E89-4C50-AB48-707A410D4612}">
      <dsp:nvSpPr>
        <dsp:cNvPr id="0" name=""/>
        <dsp:cNvSpPr/>
      </dsp:nvSpPr>
      <dsp:spPr>
        <a:xfrm rot="3669885">
          <a:off x="4749166" y="4672323"/>
          <a:ext cx="1018634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018634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233017" y="4660287"/>
        <a:ext cx="50931" cy="50931"/>
      </dsp:txXfrm>
    </dsp:sp>
    <dsp:sp modelId="{C3865AF1-8745-4C19-8EA8-2F7D2D587377}">
      <dsp:nvSpPr>
        <dsp:cNvPr id="0" name=""/>
        <dsp:cNvSpPr/>
      </dsp:nvSpPr>
      <dsp:spPr>
        <a:xfrm>
          <a:off x="4687273" y="5099507"/>
          <a:ext cx="2349204" cy="1364428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sp:txBody>
      <dsp:txXfrm>
        <a:off x="5031306" y="5299323"/>
        <a:ext cx="1661138" cy="964796"/>
      </dsp:txXfrm>
    </dsp:sp>
    <dsp:sp modelId="{7734BF5B-68CF-46A7-95AB-6A01013730CF}">
      <dsp:nvSpPr>
        <dsp:cNvPr id="0" name=""/>
        <dsp:cNvSpPr/>
      </dsp:nvSpPr>
      <dsp:spPr>
        <a:xfrm rot="7177111">
          <a:off x="3375177" y="4659383"/>
          <a:ext cx="1003596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003596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851885" y="4647723"/>
        <a:ext cx="50179" cy="50179"/>
      </dsp:txXfrm>
    </dsp:sp>
    <dsp:sp modelId="{7E5E5567-079E-451F-8BC7-D5262539E24C}">
      <dsp:nvSpPr>
        <dsp:cNvPr id="0" name=""/>
        <dsp:cNvSpPr/>
      </dsp:nvSpPr>
      <dsp:spPr>
        <a:xfrm>
          <a:off x="2096470" y="5074091"/>
          <a:ext cx="2329065" cy="1364428"/>
        </a:xfrm>
        <a:prstGeom prst="ellipse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sp:txBody>
      <dsp:txXfrm>
        <a:off x="2437554" y="5273907"/>
        <a:ext cx="1646897" cy="964796"/>
      </dsp:txXfrm>
    </dsp:sp>
    <dsp:sp modelId="{5A853E46-5D63-48B8-8A51-8E48D0FC300F}">
      <dsp:nvSpPr>
        <dsp:cNvPr id="0" name=""/>
        <dsp:cNvSpPr/>
      </dsp:nvSpPr>
      <dsp:spPr>
        <a:xfrm rot="9314690">
          <a:off x="3025286" y="4026554"/>
          <a:ext cx="517694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517694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271191" y="4027041"/>
        <a:ext cx="25884" cy="25884"/>
      </dsp:txXfrm>
    </dsp:sp>
    <dsp:sp modelId="{9E243090-9FC0-45C1-BA8C-30DFD0B37D70}">
      <dsp:nvSpPr>
        <dsp:cNvPr id="0" name=""/>
        <dsp:cNvSpPr/>
      </dsp:nvSpPr>
      <dsp:spPr>
        <a:xfrm>
          <a:off x="1066799" y="3873133"/>
          <a:ext cx="2199376" cy="1364428"/>
        </a:xfrm>
        <a:prstGeom prst="ellipse">
          <a:avLst/>
        </a:prstGeom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sp:txBody>
      <dsp:txXfrm>
        <a:off x="1388890" y="4072949"/>
        <a:ext cx="1555194" cy="964796"/>
      </dsp:txXfrm>
    </dsp:sp>
    <dsp:sp modelId="{41D68692-2605-492F-9CA3-E724B47F2373}">
      <dsp:nvSpPr>
        <dsp:cNvPr id="0" name=""/>
        <dsp:cNvSpPr/>
      </dsp:nvSpPr>
      <dsp:spPr>
        <a:xfrm rot="11141029">
          <a:off x="3154194" y="3296957"/>
          <a:ext cx="14385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43857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222526" y="3306790"/>
        <a:ext cx="7192" cy="7192"/>
      </dsp:txXfrm>
    </dsp:sp>
    <dsp:sp modelId="{0D56DF97-286D-4B4E-8B7C-4C11517FA3B7}">
      <dsp:nvSpPr>
        <dsp:cNvPr id="0" name=""/>
        <dsp:cNvSpPr/>
      </dsp:nvSpPr>
      <dsp:spPr>
        <a:xfrm>
          <a:off x="381002" y="2484438"/>
          <a:ext cx="2801921" cy="1364428"/>
        </a:xfrm>
        <a:prstGeom prst="ellipse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распорядители, распорядители и получатели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 </a:t>
          </a:r>
        </a:p>
      </dsp:txBody>
      <dsp:txXfrm>
        <a:off x="791334" y="2684254"/>
        <a:ext cx="1981257" cy="964796"/>
      </dsp:txXfrm>
    </dsp:sp>
    <dsp:sp modelId="{2139AADD-18EA-4FEB-8032-EF9E199B0519}">
      <dsp:nvSpPr>
        <dsp:cNvPr id="0" name=""/>
        <dsp:cNvSpPr/>
      </dsp:nvSpPr>
      <dsp:spPr>
        <a:xfrm rot="13710116">
          <a:off x="3414027" y="2468261"/>
          <a:ext cx="618520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618520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707824" y="2466228"/>
        <a:ext cx="30926" cy="30926"/>
      </dsp:txXfrm>
    </dsp:sp>
    <dsp:sp modelId="{C15C666F-E2C7-41CE-84AE-5792FF009ED8}">
      <dsp:nvSpPr>
        <dsp:cNvPr id="0" name=""/>
        <dsp:cNvSpPr/>
      </dsp:nvSpPr>
      <dsp:spPr>
        <a:xfrm>
          <a:off x="1828799" y="520324"/>
          <a:ext cx="2053751" cy="1961283"/>
        </a:xfrm>
        <a:prstGeom prst="ellipse">
          <a:avLst/>
        </a:prstGeom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sp:txBody>
      <dsp:txXfrm>
        <a:off x="2129564" y="807547"/>
        <a:ext cx="1452221" cy="1386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0.17647</cdr:x>
      <cdr:y>0.49254</cdr:y>
    </cdr:from>
    <cdr:to>
      <cdr:x>0.36134</cdr:x>
      <cdr:y>0.58209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2514600"/>
          <a:ext cx="1676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  <a:cs typeface="Arial" pitchFamily="34" charset="0"/>
            </a:rPr>
            <a:t>3 322 615</a:t>
          </a:r>
        </a:p>
        <a:p xmlns:a="http://schemas.openxmlformats.org/drawingml/2006/main">
          <a:pPr algn="ctr"/>
          <a:endParaRPr lang="ru-RU" sz="2400" b="1" dirty="0">
            <a:latin typeface="+mj-lt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0.15966</cdr:x>
      <cdr:y>0.26866</cdr:y>
    </cdr:to>
    <cdr:sp macro="" textlink="">
      <cdr:nvSpPr>
        <cdr:cNvPr id="4" name="Блок-схема: узел 3"/>
        <cdr:cNvSpPr/>
      </cdr:nvSpPr>
      <cdr:spPr bwMode="auto">
        <a:xfrm xmlns:a="http://schemas.openxmlformats.org/drawingml/2006/main">
          <a:off x="0" y="0"/>
          <a:ext cx="1447800" cy="13716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2020 год (план)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0.39683</cdr:x>
      <cdr:y>0.45</cdr:y>
    </cdr:from>
    <cdr:to>
      <cdr:x>0.5873</cdr:x>
      <cdr:y>0.65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0" y="2057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0.39683</cdr:x>
      <cdr:y>0.53333</cdr:y>
    </cdr:from>
    <cdr:to>
      <cdr:x>0.77778</cdr:x>
      <cdr:y>0.65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5000" y="2438400"/>
          <a:ext cx="1828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</a:rPr>
            <a:t>3 234 573,8</a:t>
          </a:r>
          <a:endParaRPr lang="ru-RU" sz="2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0.01058</cdr:x>
      <cdr:y>0</cdr:y>
    </cdr:from>
    <cdr:to>
      <cdr:x>0.31746</cdr:x>
      <cdr:y>0.31667</cdr:y>
    </cdr:to>
    <cdr:sp macro="" textlink="">
      <cdr:nvSpPr>
        <cdr:cNvPr id="5" name="Блок-схема: узел 4"/>
        <cdr:cNvSpPr/>
      </cdr:nvSpPr>
      <cdr:spPr bwMode="auto">
        <a:xfrm xmlns:a="http://schemas.openxmlformats.org/drawingml/2006/main">
          <a:off x="50800" y="0"/>
          <a:ext cx="1473200" cy="14478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2021 год (прогноз)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B49E871-6E66-4272-B022-76DD39B490B7}" type="datetimeFigureOut">
              <a:rPr lang="ru-RU"/>
              <a:pPr>
                <a:defRPr/>
              </a:pPr>
              <a:t>07.05.2021</a:t>
            </a:fld>
            <a:endParaRPr lang="ru-RU"/>
          </a:p>
        </p:txBody>
      </p:sp>
      <p:sp>
        <p:nvSpPr>
          <p:cNvPr id="192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0822"/>
            <a:ext cx="5438775" cy="44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85"/>
            <a:ext cx="2946400" cy="4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485"/>
            <a:ext cx="2946400" cy="4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8C191D9-7C52-4527-96B5-18E2135EF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43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0000FF"/>
              </a:buClr>
            </a:pPr>
            <a:fld id="{4B535205-2733-4192-A1F6-C0172E9B8091}" type="slidenum">
              <a:rPr lang="ru-RU" altLang="ru-RU" smtClean="0">
                <a:solidFill>
                  <a:srgbClr val="0066FF"/>
                </a:solidFill>
                <a:latin typeface="Verdana" pitchFamily="34" charset="0"/>
              </a:rPr>
              <a:pPr algn="r">
                <a:spcBef>
                  <a:spcPct val="20000"/>
                </a:spcBef>
                <a:buClr>
                  <a:srgbClr val="0000FF"/>
                </a:buClr>
              </a:pPr>
              <a:t>40</a:t>
            </a:fld>
            <a:endParaRPr lang="ru-RU" altLang="ru-RU" dirty="0" smtClean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2652-67B6-4DD9-9949-D333AA04A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63847"/>
      </p:ext>
    </p:extLst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ACF42-BC17-4CBE-BA24-600DE3113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51383"/>
      </p:ext>
    </p:extLst>
  </p:cSld>
  <p:clrMapOvr>
    <a:masterClrMapping/>
  </p:clrMapOvr>
  <p:transition spd="med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64EB-6C13-470D-9AE0-C02C67132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75850"/>
      </p:ext>
    </p:extLst>
  </p:cSld>
  <p:clrMapOvr>
    <a:masterClrMapping/>
  </p:clrMapOvr>
  <p:transition spd="med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F4B5-8F08-4FB0-9076-D5D870571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88722"/>
      </p:ext>
    </p:extLst>
  </p:cSld>
  <p:clrMapOvr>
    <a:masterClrMapping/>
  </p:clrMapOvr>
  <p:transition spd="med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A84B-A4FF-41EE-8954-AF6CFD21D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79112"/>
      </p:ext>
    </p:extLst>
  </p:cSld>
  <p:clrMapOvr>
    <a:masterClrMapping/>
  </p:clrMapOvr>
  <p:transition spd="med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978D-ECA4-424D-B053-E92E0188C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49127"/>
      </p:ext>
    </p:extLst>
  </p:cSld>
  <p:clrMapOvr>
    <a:masterClrMapping/>
  </p:clrMapOvr>
  <p:transition spd="med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C5AA-9026-48E4-AABF-9CCF5D728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06488"/>
      </p:ext>
    </p:extLst>
  </p:cSld>
  <p:clrMapOvr>
    <a:masterClrMapping/>
  </p:clrMapOvr>
  <p:transition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D01A8-25D3-4708-A804-4DBC45285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39544"/>
      </p:ext>
    </p:extLst>
  </p:cSld>
  <p:clrMapOvr>
    <a:masterClrMapping/>
  </p:clrMapOvr>
  <p:transition spd="med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3386-EE01-4B2F-91FF-A66BDEC3D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43510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D04D-1C9C-4F6F-B1E7-6FE65412E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03085"/>
      </p:ext>
    </p:extLst>
  </p:cSld>
  <p:clrMapOvr>
    <a:masterClrMapping/>
  </p:clrMapOvr>
  <p:transition spd="med" advClick="0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BE26-76E5-44F1-BC35-17BE78EA0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06600"/>
      </p:ext>
    </p:extLst>
  </p:cSld>
  <p:clrMapOvr>
    <a:masterClrMapping/>
  </p:clrMapOvr>
  <p:transition spd="med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67CE-B975-4145-BEE4-CB8F54E49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9559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27CA-4410-4A19-8ECB-4737C6F13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80618"/>
      </p:ext>
    </p:extLst>
  </p:cSld>
  <p:clrMapOvr>
    <a:masterClrMapping/>
  </p:clrMapOvr>
  <p:transition spd="med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199A-35B6-4CB4-856E-596B41059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45005"/>
      </p:ext>
    </p:extLst>
  </p:cSld>
  <p:clrMapOvr>
    <a:masterClrMapping/>
  </p:clrMapOvr>
  <p:transition spd="med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4763-8C78-4258-9D0E-8BBBEA5EA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02553"/>
      </p:ext>
    </p:extLst>
  </p:cSld>
  <p:clrMapOvr>
    <a:masterClrMapping/>
  </p:clrMapOvr>
  <p:transition spd="med" advClick="0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8D4D-D7F9-4351-89DA-5BC3D6011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18727"/>
      </p:ext>
    </p:extLst>
  </p:cSld>
  <p:clrMapOvr>
    <a:masterClrMapping/>
  </p:clrMapOvr>
  <p:transition spd="med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C9BC-E632-4AD5-A00C-A570E14B5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096285"/>
      </p:ext>
    </p:extLst>
  </p:cSld>
  <p:clrMapOvr>
    <a:masterClrMapping/>
  </p:clrMapOvr>
  <p:transition spd="med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B206-7210-4F6B-AB30-10D2E0BA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2882"/>
      </p:ext>
    </p:extLst>
  </p:cSld>
  <p:clrMapOvr>
    <a:masterClrMapping/>
  </p:clrMapOvr>
  <p:transition spd="med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0F1A-08EE-415C-8B30-CE2DA5251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47705"/>
      </p:ext>
    </p:extLst>
  </p:cSld>
  <p:clrMapOvr>
    <a:masterClrMapping/>
  </p:clrMapOvr>
  <p:transition spd="med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E6C8-D44A-4F4D-9A7F-A5046CA64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8694"/>
      </p:ext>
    </p:extLst>
  </p:cSld>
  <p:clrMapOvr>
    <a:masterClrMapping/>
  </p:clrMapOvr>
  <p:transition spd="med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03B8-9591-4646-AE66-C5432ACE4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68107"/>
      </p:ext>
    </p:extLst>
  </p:cSld>
  <p:clrMapOvr>
    <a:masterClrMapping/>
  </p:clrMapOvr>
  <p:transition spd="med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B322-2D57-4D7C-A303-DC8BFA854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29309"/>
      </p:ext>
    </p:extLst>
  </p:cSld>
  <p:clrMapOvr>
    <a:masterClrMapping/>
  </p:clrMapOvr>
  <p:transition spd="med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BCB2-0947-4C6C-95FA-ACD10258E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06678"/>
      </p:ext>
    </p:extLst>
  </p:cSld>
  <p:clrMapOvr>
    <a:masterClrMapping/>
  </p:clrMapOvr>
  <p:transition spd="med" advClick="0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399A-203A-4299-8720-B26D23BC1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39591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7B23A-2ADC-4EF3-987F-E41A0B040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p:transition spd="med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B471-A29B-4602-9937-7E82920C5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1084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BB49-1163-490B-AA30-64F9AE2F4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89826"/>
      </p:ext>
    </p:extLst>
  </p:cSld>
  <p:clrMapOvr>
    <a:masterClrMapping/>
  </p:clrMapOvr>
  <p:transition spd="med"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15C4-9F38-4643-83A4-7CE65A52E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56729"/>
      </p:ext>
    </p:extLst>
  </p:cSld>
  <p:clrMapOvr>
    <a:masterClrMapping/>
  </p:clrMapOvr>
  <p:transition spd="med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BB59-0FD7-46F1-AEA8-67E504D3B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7433"/>
      </p:ext>
    </p:extLst>
  </p:cSld>
  <p:clrMapOvr>
    <a:masterClrMapping/>
  </p:clrMapOvr>
  <p:transition spd="med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6E0E-BDD3-4EDE-86E4-4CB2D3136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740735"/>
      </p:ext>
    </p:extLst>
  </p:cSld>
  <p:clrMapOvr>
    <a:masterClrMapping/>
  </p:clrMapOvr>
  <p:transition spd="med"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A6EB-51EE-495F-9A8D-752172511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2010"/>
      </p:ext>
    </p:extLst>
  </p:cSld>
  <p:clrMapOvr>
    <a:masterClrMapping/>
  </p:clrMapOvr>
  <p:transition spd="med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DEE6-0433-44DA-993D-A54A4DE2A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83300"/>
      </p:ext>
    </p:extLst>
  </p:cSld>
  <p:clrMapOvr>
    <a:masterClrMapping/>
  </p:clrMapOvr>
  <p:transition spd="med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8662-C74A-4169-87F5-209266CAF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15072"/>
      </p:ext>
    </p:extLst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7C40-629D-4F0A-B326-EFF1C0C16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56844"/>
      </p:ext>
    </p:extLst>
  </p:cSld>
  <p:clrMapOvr>
    <a:masterClrMapping/>
  </p:clrMapOvr>
  <p:transition spd="med" advClick="0" advT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27B7-4113-4E8B-BA6A-25CEE3D4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42606"/>
      </p:ext>
    </p:extLst>
  </p:cSld>
  <p:clrMapOvr>
    <a:masterClrMapping/>
  </p:clrMapOvr>
  <p:transition spd="med"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3A68-3AEF-40AD-A56D-079415791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97939"/>
      </p:ext>
    </p:extLst>
  </p:cSld>
  <p:clrMapOvr>
    <a:masterClrMapping/>
  </p:clrMapOvr>
  <p:transition spd="med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F22AC-9999-4D61-9723-3724EA338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57371"/>
      </p:ext>
    </p:extLst>
  </p:cSld>
  <p:clrMapOvr>
    <a:masterClrMapping/>
  </p:clrMapOvr>
  <p:transition spd="med"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4FF5-FF01-4DF0-AE19-7B78A8C78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70263"/>
      </p:ext>
    </p:extLst>
  </p:cSld>
  <p:clrMapOvr>
    <a:masterClrMapping/>
  </p:clrMapOvr>
  <p:transition spd="med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0116-B54F-486C-938F-7AF387E62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96611"/>
      </p:ext>
    </p:extLst>
  </p:cSld>
  <p:clrMapOvr>
    <a:masterClrMapping/>
  </p:clrMapOvr>
  <p:transition spd="med" advClick="0" advT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7AA3-CA3C-41C9-BB74-44AD368D5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63563"/>
      </p:ext>
    </p:extLst>
  </p:cSld>
  <p:clrMapOvr>
    <a:masterClrMapping/>
  </p:clrMapOvr>
  <p:transition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9E5CA-AB43-499D-BED4-F1E101C812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50B56-24A8-4FB3-885F-EB85234B02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E1067-5FFD-4BC1-84C8-D6164490EB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274B7-4344-4AD0-88BF-529DF47D0B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5AC5-BF88-4E61-81CC-A899D6118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83806"/>
      </p:ext>
    </p:extLst>
  </p:cSld>
  <p:clrMapOvr>
    <a:masterClrMapping/>
  </p:clrMapOvr>
  <p:transition spd="med" advClick="0" advT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80120-E60E-41D8-B9B5-8930958ACA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7DDFE-35B0-43BB-935A-59A3CD125E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B7B5E-51B0-4BE4-B3C2-8188BB58F0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3251C-50CA-4445-9628-7EDA59A791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E1B67-E079-40C2-AAFE-E937B7E13A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0CE4D-356D-44E8-BBEE-F03CAA1B17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4CAFC-E635-4DAD-802C-BAE262CD24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5AEF-7A59-4AF9-8D3B-337AF5A9627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96828"/>
      </p:ext>
    </p:extLst>
  </p:cSld>
  <p:clrMapOvr>
    <a:masterClrMapping/>
  </p:clrMapOvr>
  <p:transition spd="med" advClick="0" advTm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6377-2DFB-47AC-8806-526251F73C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2555"/>
      </p:ext>
    </p:extLst>
  </p:cSld>
  <p:clrMapOvr>
    <a:masterClrMapping/>
  </p:clrMapOvr>
  <p:transition spd="med" advClick="0" advTm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89EE-182C-4D32-B539-2C148023C0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54566"/>
      </p:ext>
    </p:extLst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1751-9FD8-4698-BC33-EEB25E47C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4214"/>
      </p:ext>
    </p:extLst>
  </p:cSld>
  <p:clrMapOvr>
    <a:masterClrMapping/>
  </p:clrMapOvr>
  <p:transition spd="med" advClick="0" advTm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49BED-BF4C-41A6-B0FC-C3763553F5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25430"/>
      </p:ext>
    </p:extLst>
  </p:cSld>
  <p:clrMapOvr>
    <a:masterClrMapping/>
  </p:clrMapOvr>
  <p:transition spd="med" advClick="0" advTm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EB6BD-9EEF-4D4E-B17F-D30F7D1040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6232"/>
      </p:ext>
    </p:extLst>
  </p:cSld>
  <p:clrMapOvr>
    <a:masterClrMapping/>
  </p:clrMapOvr>
  <p:transition spd="med" advClick="0" advTm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F2E6-8E5B-49FF-ABB3-0EAAC7EF20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21187"/>
      </p:ext>
    </p:extLst>
  </p:cSld>
  <p:clrMapOvr>
    <a:masterClrMapping/>
  </p:clrMapOvr>
  <p:transition spd="med" advClick="0" advTm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EF444-575D-4FE1-8F77-E1A3915FE19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32630"/>
      </p:ext>
    </p:extLst>
  </p:cSld>
  <p:clrMapOvr>
    <a:masterClrMapping/>
  </p:clrMapOvr>
  <p:transition spd="med" advClick="0" advTm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F3B6-16DE-47F0-B919-64E52E72B56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43385"/>
      </p:ext>
    </p:extLst>
  </p:cSld>
  <p:clrMapOvr>
    <a:masterClrMapping/>
  </p:clrMapOvr>
  <p:transition spd="med"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A46D-29B5-4991-9256-BAA6E98F9B1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41315"/>
      </p:ext>
    </p:extLst>
  </p:cSld>
  <p:clrMapOvr>
    <a:masterClrMapping/>
  </p:clrMapOvr>
  <p:transition spd="med"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DAFD-BB41-4CFA-BC4A-05D953EF430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49479"/>
      </p:ext>
    </p:extLst>
  </p:cSld>
  <p:clrMapOvr>
    <a:masterClrMapping/>
  </p:clrMapOvr>
  <p:transition spd="med" advClick="0" advTm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FE1D-40A8-4E3B-8810-11A90E9149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16887"/>
      </p:ext>
    </p:extLst>
  </p:cSld>
  <p:clrMapOvr>
    <a:masterClrMapping/>
  </p:clrMapOvr>
  <p:transition spd="med"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66272-0C3F-4089-A6F5-E5AE679A52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2555"/>
      </p:ext>
    </p:extLst>
  </p:cSld>
  <p:clrMapOvr>
    <a:masterClrMapping/>
  </p:clrMapOvr>
  <p:transition spd="med" advClick="0" advTm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C59-03D7-4F1C-B44D-7773CB3101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88644"/>
      </p:ext>
    </p:extLst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C53B7-30AE-49F0-8F4F-B00D1589B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81972"/>
      </p:ext>
    </p:extLst>
  </p:cSld>
  <p:clrMapOvr>
    <a:masterClrMapping/>
  </p:clrMapOvr>
  <p:transition spd="med" advClick="0" advTm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0591-23B2-4BDE-85DA-856DB856228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9136"/>
      </p:ext>
    </p:extLst>
  </p:cSld>
  <p:clrMapOvr>
    <a:masterClrMapping/>
  </p:clrMapOvr>
  <p:transition spd="med"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D274-2854-4F26-A067-7365EA8CE9B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04593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FF06-6436-4747-8480-484A2F395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75734"/>
      </p:ext>
    </p:extLst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1E20-943B-4978-BDB1-C39B5DF39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175029"/>
      </p:ext>
    </p:extLst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04BD53A-CC06-4D90-BF63-CA37765D2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  <p:sldLayoutId id="2147485348" r:id="rId12"/>
    <p:sldLayoutId id="2147485349" r:id="rId13"/>
    <p:sldLayoutId id="2147485350" r:id="rId14"/>
    <p:sldLayoutId id="214748535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574A683-33AB-48F5-A00E-074D332B8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  <p:sldLayoutId id="214748541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658F070-5699-4CC5-AC26-A9619F952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  <p:sldLayoutId id="2147485423" r:id="rId12"/>
    <p:sldLayoutId id="2147485424" r:id="rId13"/>
    <p:sldLayoutId id="2147485425" r:id="rId14"/>
    <p:sldLayoutId id="2147485426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04BD53A-CC06-4D90-BF63-CA37765D22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  <p:sldLayoutId id="2147485430" r:id="rId3"/>
    <p:sldLayoutId id="2147485431" r:id="rId4"/>
    <p:sldLayoutId id="2147485432" r:id="rId5"/>
    <p:sldLayoutId id="2147485433" r:id="rId6"/>
    <p:sldLayoutId id="2147485434" r:id="rId7"/>
    <p:sldLayoutId id="2147485435" r:id="rId8"/>
    <p:sldLayoutId id="2147485436" r:id="rId9"/>
    <p:sldLayoutId id="2147485437" r:id="rId10"/>
    <p:sldLayoutId id="21474854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i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i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0C5B694E-76C9-4B4D-B815-60DE6AC3ECEB}" type="slidenum">
              <a:rPr lang="ru-RU" i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i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143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40" r:id="rId1"/>
    <p:sldLayoutId id="2147485441" r:id="rId2"/>
    <p:sldLayoutId id="2147485442" r:id="rId3"/>
    <p:sldLayoutId id="2147485443" r:id="rId4"/>
    <p:sldLayoutId id="2147485444" r:id="rId5"/>
    <p:sldLayoutId id="2147485445" r:id="rId6"/>
    <p:sldLayoutId id="2147485446" r:id="rId7"/>
    <p:sldLayoutId id="2147485447" r:id="rId8"/>
    <p:sldLayoutId id="2147485448" r:id="rId9"/>
    <p:sldLayoutId id="2147485449" r:id="rId10"/>
    <p:sldLayoutId id="2147485450" r:id="rId11"/>
    <p:sldLayoutId id="2147485451" r:id="rId12"/>
    <p:sldLayoutId id="2147485452" r:id="rId13"/>
    <p:sldLayoutId id="2147485453" r:id="rId14"/>
    <p:sldLayoutId id="2147485454" r:id="rId15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militariorg.ucoz.ru/_pu/53/91786934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ru/3/34/Admin-map-stavropol-region.gif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emf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images.yandex.ru/yandsearch?fp=4&amp;img_url=http://www.donbass.ua/multimedia/images/news/240_180/2013/05/17/dolg.jpg&amp;iorient=&amp;icolor=&amp;p=4&amp;site=&amp;text=%D0%B1%D1%8E%D0%B4%D0%B6%D0%B5%D1%82&amp;pos=132&amp;isize=medium&amp;type=&amp;recent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0&amp;img_url=http://wap.mplaza.ru/parser/images/54d996394a1f46cb677a700337e5f47b.jpg&amp;iorient=&amp;icolor=&amp;site=&amp;text=%D0%B1%D1%8E%D0%B4%D0%B6%D0%B5%D1%82&amp;recent=&amp;type=&amp;isize=medium&amp;pos=4&amp;rpt=simage&amp;itype=&amp;nojs=1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images.yandex.ru/yandsearch?fp=6&amp;img_url=http://m4.licdn.com/media/p/3/000/09e/0e4/1780ee4.jpg&amp;iorient=&amp;icolor=&amp;p=6&amp;site=&amp;text=%D0%B1%D1%8E%D0%B4%D0%B6%D0%B5%D1%82&amp;pos=201&amp;isize=medium&amp;type=&amp;recent=&amp;rpt=simage&amp;itype=&amp;nojs=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3&amp;img_url=http://www.kurort.ru/treatment/services/enter/images/lebfiz-2-320.jpg&amp;iorient=&amp;ih=&amp;icolor=&amp;p=3&amp;site=&amp;text=%D1%84%D0%B8%D0%B7%D0%B8%D1%87%D0%B5%D1%81%D0%BA%D0%B0%D1%8F%20%D0%BA%D1%83%D0%BB%D1%8C%D1%82%D1%83%D1%80%D0%B0%20%D0%B8%20%D1%81%D0%BF%D0%BE%D1%80%D1%82%20%D0%B2%20%D0%B3%D0%BE%D1%80%D0%BE%D0%B4%D0%B5%20%D0%BC%D0%B8%D0%BD%D0%B5%D1%80%D0%B0%D0%BB%D1%8C%D0%BD%D1%8B%D0%B5%20%D0%B2%D0%BE%D0%B4%D1%8B&amp;iw=&amp;wp=&amp;pos=114&amp;recent=&amp;type=&amp;isize=&amp;rpt=simage&amp;itype=&amp;nojs=1" TargetMode="External"/><Relationship Id="rId13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hyperlink" Target="http://images.yandex.ru/yandsearch?fp=2&amp;img_url=http://a0.twimg.com/profile_images/1773127250/People_Children_Beautiful_Baby___Children_012812__reasonably_small.jpg&amp;iorient=&amp;ih=&amp;icolor=&amp;p=2&amp;site=&amp;text=%D1%81%D0%BE%D1%86%D0%B8%D0%B0%D0%BB%D1%8C%D0%BD%D1%8B%D0%B5%20%D0%B2%D1%8B%D0%BF%D0%BB%D0%B0%D1%82%D1%8B&amp;iw=&amp;wp=&amp;pos=84&amp;recent=&amp;type=&amp;isize=&amp;rpt=simage&amp;itype=&amp;nojs=1" TargetMode="External"/><Relationship Id="rId2" Type="http://schemas.openxmlformats.org/officeDocument/2006/relationships/hyperlink" Target="http://images.yandex.ru/yandsearch?fp=1&amp;img_url=http://common.regnum.ru/pictures/news/2012-11/byudzhet.jpg&amp;iorient=&amp;ih=&amp;icolor=&amp;p=1&amp;site=&amp;text=%D0%B1%D1%8E%D0%B4%D0%B6%D0%B5%D1%82&amp;iw=&amp;wp=&amp;pos=35&amp;recent=&amp;type=&amp;isize=&amp;rpt=simage&amp;itype=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fp=0&amp;img_url=http://rostov-today.ru/news_files/image_pict/11103.jpg&amp;iorient=&amp;ih=&amp;icolor=&amp;site=&amp;text=%D0%BC%D0%B5%D1%80%D0%BE%D0%BF%D1%80%D0%B8%D1%8F%D1%82%D0%B8%D1%8F%20%D0%BA%D1%83%D0%BB%D1%8C%D1%82%D1%83%D1%80%D1%8B%20%D0%B2%20%D0%B3%D0%BE%D1%80%D0%BE%D0%B4%D0%B5%20%D0%BC%D0%B8%D0%BD%D0%B5%D1%80%D0%B0%D0%BB%D1%8C%D0%BD%D1%8B%D0%B5%20%D0%B2%D0%BE%D0%B4%D1%8B&amp;iw=&amp;wp=&amp;pos=18&amp;recent=&amp;type=&amp;isize=&amp;rpt=simage&amp;itype=&amp;nojs=1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hyperlink" Target="http://images.yandex.ru/yandsearch?fp=3&amp;img_url=http://img.stapravda.ru/i/sq80/p15853.jpg&amp;iorient=&amp;ih=&amp;icolor=&amp;p=3&amp;site=&amp;text=%D1%81%D0%BF%D0%BE%D1%80%D1%82%D0%B8%D0%B2%D0%BD%D1%8B%D0%B5%20%D1%81%D0%BE%D1%80%D0%B5%D0%B2%D0%BD%D0%BE%D0%B2%D0%B0%D0%BD%D0%B8%D1%8F%20%D0%B2%20%D0%B3%D0%BE%D1%80%D0%BE%D0%B4%D0%B5%20%D0%BC%D0%B8%D0%BD%D0%B5%D1%80%D0%B0%D0%BB%D1%8C%D0%BD%D1%8B%D0%B5%20%D0%B2%D0%BE%D0%B4%D1%8B&amp;iw=&amp;wp=&amp;pos=109&amp;recent=&amp;type=&amp;isize=&amp;rpt=simage&amp;itype=&amp;nojs=1" TargetMode="External"/><Relationship Id="rId4" Type="http://schemas.openxmlformats.org/officeDocument/2006/relationships/hyperlink" Target="http://images.yandex.ru/yandsearch?fp=2&amp;img_url=http://www.allwomens.ru/uploads/posts/2013-07/thumbs/1372850520_-shkolnyh-ocenok.jpg&amp;iorient=&amp;ih=&amp;icolor=&amp;p=2&amp;site=&amp;text=%D0%BE%D0%B1%D1%80%D0%B0%D0%B7%D0%BE%D0%B2%D0%B0%D0%BD%D0%B8%D0%B5&amp;iw=&amp;wp=&amp;pos=81&amp;recent=&amp;type=&amp;isize=&amp;rpt=simage&amp;itype=&amp;nojs=1" TargetMode="External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64.png"/><Relationship Id="rId4" Type="http://schemas.openxmlformats.org/officeDocument/2006/relationships/oleObject" Target="../embeddings/Microsoft_Excel_97-2003_Worksheet1.xls"/><Relationship Id="rId9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hyperlink" Target="http://images.yandex.ru/yandsearch?fp=0&amp;img_url=http://www.foto.smga.ru/album/slides/gorod-mineralnye-vody-foto-991.JPG&amp;iorient=&amp;ih=&amp;icolor=&amp;site=&amp;text=%D1%88%D0%BA%D0%BE%D0%BB%D1%8B%20%D0%BC%D0%B8%D0%BD%D0%B5%D1%80%D0%B0%D0%BB%D1%8C%D0%BD%D1%8B%D1%85%20%D0%B2%D0%BE%D0%B4&amp;iw=&amp;wp=&amp;pos=2&amp;recent=&amp;type=&amp;isize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1&amp;img_url=http://www.bishelp.ru/images/4asnii_gek.jpg&amp;iorient=&amp;ih=&amp;icolor=&amp;p=1&amp;site=&amp;text=%D0%BE%D0%BF%D0%BB%D0%B0%D1%82%D0%B0%20%D0%BA%D0%BE%D0%BC%D0%BC%D1%83%D0%BD%D0%B0%D0%BB%D1%8C%D0%BD%D1%8B%D1%85%20%D1%83%D1%81%D0%BB%D1%83%D0%B3&amp;iw=&amp;wp=&amp;pos=56&amp;recent=&amp;type=&amp;isize=&amp;rpt=simage&amp;itype=&amp;nojs=1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://images.yandex.ru/yandsearch?fp=0&amp;img_url=http://mirsovetov.ru/images/956/1.jpg&amp;iorient=&amp;ih=&amp;icolor=&amp;site=&amp;text=%D0%BE%D0%BF%D0%BB%D0%B0%D1%82%D0%B0%20%D1%82%D1%80%D1%83%D0%B4%D0%B0&amp;iw=&amp;wp=&amp;pos=0&amp;recent=&amp;type=&amp;isize=&amp;rpt=simage&amp;itype=&amp;nojs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yandsearch?fp=0&amp;img_url=http://img1.liveinternet.ru/images/attach/c/1/74/822/74822673_27137.jpg&amp;iorient=&amp;ih=&amp;icolor=&amp;site=&amp;text=%D0%B1%D1%8E%D0%B4%D0%B6%D0%B5%D1%82&amp;iw=&amp;wp=&amp;pos=13&amp;recent=&amp;type=&amp;isize=&amp;rpt=simage&amp;itype=&amp;nojs=1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11&amp;img_url=http://cs5613.vk.me/g32247055/a_fbee1fe9.jpg&amp;iorient=&amp;ih=&amp;icolor=&amp;p=11&amp;site=&amp;text=%D0%B4%D0%BE%D1%80%D0%BE%D0%B3%D0%B8&amp;iw=&amp;wp=&amp;pos=336&amp;recent=&amp;type=&amp;isize=&amp;rpt=simage&amp;itype=&amp;nojs=1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12" Type="http://schemas.openxmlformats.org/officeDocument/2006/relationships/image" Target="../media/image89.png"/><Relationship Id="rId2" Type="http://schemas.openxmlformats.org/officeDocument/2006/relationships/hyperlink" Target="http://images.yandex.ru/yandsearch?fp=1&amp;img_url=http://wap.mplaza.ru/parser/images/62e5d00cccc00f37cfe8648822005a38.jpg&amp;iorient=&amp;ih=&amp;icolor=&amp;p=1&amp;site=&amp;text=%D0%B4%D0%BE%D1%80%D0%BE%D0%B3%D0%B8&amp;iw=&amp;wp=&amp;pos=48&amp;recent=&amp;type=&amp;isize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2&amp;img_url=http://club.cnews.ru/media/images/blog/orig_blog_78602_0.jpg&amp;iorient=&amp;ih=&amp;icolor=&amp;p=2&amp;site=&amp;text=%D0%B4%D0%BE%D1%80%D0%BE%D0%B3%D0%B8&amp;iw=&amp;wp=&amp;pos=80&amp;recent=&amp;type=&amp;isize=&amp;rpt=simage&amp;itype=&amp;nojs=1" TargetMode="External"/><Relationship Id="rId11" Type="http://schemas.openxmlformats.org/officeDocument/2006/relationships/image" Target="../media/image88.jpeg"/><Relationship Id="rId5" Type="http://schemas.openxmlformats.org/officeDocument/2006/relationships/image" Target="../media/image85.jpeg"/><Relationship Id="rId10" Type="http://schemas.openxmlformats.org/officeDocument/2006/relationships/hyperlink" Target="http://images.yandex.ru/yandsearch?fp=7&amp;img_url=http://zaxid.net/resources/photos/news/200_DIR/201108/1234531.jpg&amp;iorient=&amp;ih=&amp;icolor=&amp;p=7&amp;site=&amp;text=%D0%B4%D0%BE%D1%80%D0%BE%D0%B3%D0%B8&amp;iw=&amp;wp=&amp;pos=225&amp;recent=&amp;type=&amp;isize=&amp;rpt=simage&amp;itype=&amp;nojs=1" TargetMode="External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indows\Media\chimes.wav" TargetMode="External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0&amp;img_url=http://www.websib.ru/news_images/2009/07_01/3/1.jpg&amp;iorient=&amp;ih=&amp;icolor=&amp;site=&amp;text=%D0%B4%D0%BE%D0%BF%D0%BE%D0%BB%D0%BD%D0%B8%D1%82%D0%B5%D0%BB%D1%8C%D0%BD%D0%BE%D0%B5%20%D0%BE%D0%B1%D1%80%D0%B0%D0%B7%D0%BE%D0%B2%D0%B0%D0%BD%D0%B8%D0%B5%20&amp;iw=&amp;wp=&amp;pos=19&amp;recent=&amp;type=&amp;isize=&amp;rpt=simage&amp;itype=&amp;nojs=1" TargetMode="External"/><Relationship Id="rId5" Type="http://schemas.openxmlformats.org/officeDocument/2006/relationships/image" Target="../media/image102.jpeg"/><Relationship Id="rId4" Type="http://schemas.openxmlformats.org/officeDocument/2006/relationships/hyperlink" Target="http://images.yandex.ru/yandsearch?fp=0&amp;img_url=http://img.nr2.ru/pict/arts1/24/28/242828.jpg&amp;iorient=&amp;ih=&amp;icolor=&amp;site=&amp;text=%D0%B4%D0%B5%D1%82%D1%81%D0%BA%D0%B8%D0%B5%20%D1%81%D0%B0%D0%B4%D1%8B&amp;iw=&amp;wp=&amp;pos=14&amp;recent=&amp;type=&amp;isize=&amp;rpt=simage&amp;itype=&amp;nojs=1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C:\Users\Dohod1\Desktop\8da26a9d7d209d5c2d4ae16fb8093f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206438"/>
            <a:ext cx="2832100" cy="19845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57" descr="iCA0SEPS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85738"/>
            <a:ext cx="28321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56" descr="iCANZEJI0"/>
          <p:cNvPicPr>
            <a:picLocks noChangeAspect="1" noChangeArrowheads="1"/>
          </p:cNvPicPr>
          <p:nvPr/>
        </p:nvPicPr>
        <p:blipFill>
          <a:blip r:embed="rId5">
            <a:lum bright="-1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4864100"/>
            <a:ext cx="2832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0" name="Picture 54" descr="мемориал"/>
          <p:cNvPicPr>
            <a:picLocks noChangeAspect="1" noChangeArrowheads="1"/>
          </p:cNvPicPr>
          <p:nvPr/>
        </p:nvPicPr>
        <p:blipFill>
          <a:blip r:embed="rId6">
            <a:lum bright="2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49" y="4864100"/>
            <a:ext cx="22272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1" name="Picture 55" descr="iCA8UG77C"/>
          <p:cNvPicPr>
            <a:picLocks noChangeAspect="1" noChangeArrowheads="1"/>
          </p:cNvPicPr>
          <p:nvPr/>
        </p:nvPicPr>
        <p:blipFill>
          <a:blip r:embed="rId7">
            <a:lum bright="-20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864100"/>
            <a:ext cx="225901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9" name="Picture 53" descr="1 пути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31775"/>
            <a:ext cx="2411411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Picture 52" descr="iCA0MUSFJ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85738"/>
            <a:ext cx="22113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7825" y="2206439"/>
            <a:ext cx="2211388" cy="1908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386" name="Picture 5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1624" y="2209800"/>
            <a:ext cx="2365375" cy="1906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5588" y="1411288"/>
            <a:ext cx="8683625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i="1" dirty="0" smtClean="0">
                <a:solidFill>
                  <a:srgbClr val="6600CC"/>
                </a:solidFill>
              </a:rPr>
              <a:t>БЮДЖЕТ ДЛЯ ГРАЖДАН</a:t>
            </a:r>
          </a:p>
        </p:txBody>
      </p:sp>
      <p:sp>
        <p:nvSpPr>
          <p:cNvPr id="14384" name="Rectangle 48"/>
          <p:cNvSpPr>
            <a:spLocks noGrp="1" noRot="1" noChangeArrowheads="1"/>
          </p:cNvSpPr>
          <p:nvPr>
            <p:ph sz="half" idx="1"/>
          </p:nvPr>
        </p:nvSpPr>
        <p:spPr>
          <a:xfrm>
            <a:off x="360363" y="4191000"/>
            <a:ext cx="8540750" cy="673100"/>
          </a:xfr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anchor="ctr">
            <a:normAutofit fontScale="55000" lnSpcReduction="2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51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</a:t>
            </a:r>
            <a:r>
              <a:rPr lang="ru-RU" alt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1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</a:t>
            </a:r>
            <a:r>
              <a:rPr lang="ru-RU" alt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1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01625" y="3521075"/>
            <a:ext cx="8540750" cy="2135188"/>
          </a:xfrm>
        </p:spPr>
        <p:txBody>
          <a:bodyPr/>
          <a:lstStyle/>
          <a:p>
            <a:pPr marL="1828800" lvl="4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                                                                                     </a:t>
            </a:r>
            <a:r>
              <a:rPr lang="ru-RU" dirty="0" smtClean="0"/>
              <a:t>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36851995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8842375" cy="4803775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Главный распорядитель бюджетных средств (ГРБС)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Государственный (муниципальный) долг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Государственные и муниципальные займы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это денежные ресурсы, привлекаемые для покрытия дефицита соответствующего бюджета от физических и юридических лиц, иностранных государств, международных финансовых организаций на основании заключаемых договоров, по которым возникают долговые обязательства РФ, субъекта РФ, муниципального образования как заемщиков или гарантов погашения займов (кредитов) другими заемщик.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Государственная (муниципальная) программа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Дефицит</a:t>
            </a:r>
            <a:r>
              <a:rPr lang="ru-RU" altLang="ru-RU" sz="1400" b="1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превышение расходов бюджета над его доходами.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Дотации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Доходы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Источники финансирования дефицита бюджета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средства, привлекаемые в бюджет для покрытия дефицита (кредиты банков, кредиты от других уровней бюджетов, кредиты финансовых международных организаций, ценные бумаги, иные источники).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Инвестиции (или капиталовложения, капитальные затраты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финансовые средства, затрачиваемые на строительство новых и реконструкцию, расширение и техническое перевооружение действующих предприятий (производственные инвестиции), на жилищное, коммунальное и культурно-бытовое строительство (непроизводственные инвестиции).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Индекс потребительских цен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один из видов индексов цен, созданный для измерения среднего уровня цен на товары и услуги (потребительской корзины) за определённый период в экономике.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i="1" dirty="0" smtClean="0"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457200"/>
          </a:xfrm>
        </p:spPr>
        <p:txBody>
          <a:bodyPr/>
          <a:lstStyle/>
          <a:p>
            <a:pPr marL="838200" indent="-838200" eaLnBrk="1" hangingPunct="1"/>
            <a:r>
              <a:rPr lang="ru-RU" altLang="ru-RU" sz="2400" b="1" i="1" dirty="0" smtClean="0">
                <a:solidFill>
                  <a:srgbClr val="0000F9"/>
                </a:solidFill>
                <a:effectLst/>
              </a:rPr>
              <a:t>Глоссарий</a:t>
            </a:r>
            <a:endParaRPr lang="ru-RU" altLang="ru-RU" sz="2400" b="1" dirty="0" smtClean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Межбюджетные трансферты</a:t>
            </a:r>
            <a:r>
              <a:rPr lang="ru-RU" altLang="ru-RU" sz="1400" b="1" u="sng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-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это средства одного бюджета бюджетной системы РФ, перечисляемые другому бюджету бюджетной системы РФ.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Налогоплательщик</a:t>
            </a:r>
            <a:r>
              <a:rPr lang="ru-RU" altLang="ru-RU" sz="14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b="1" dirty="0" smtClean="0">
                <a:solidFill>
                  <a:srgbClr val="000066"/>
                </a:solidFill>
                <a:effectLst/>
              </a:rPr>
              <a:t>-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 физическое лицо или юридическое лицо, на которое законом возложена обязанность уплачивать налоги.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Налоговые доходы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– поступления в бюджет от уплаты налогов, установленных Налоговым кодексом РФ.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Национальная экономика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(с точки зрения как раздел расходов бюджета) аккумулирует расходы, связанные с руководством, управлением, оказанием услуг, а также предоставлением государственной поддержки в целях развития отраслей национальной экономики: сельского хозяйства, транспорта и дорожного хозяйства.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Неналоговые доходы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поступления от уплаты пошлин и сборов, установленных законодательством РФ и штрафов за нарушение законодательства.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Прогноз социально-экономического развития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документ, содержащий систему научно-обоснованных представлений о направлениях и результатах социально-экономического развития Российской Федерации на прогнозируемый период (среднесрочный или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долгосрочный).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Прожиточный минимум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это стоимостная величина достаточного для обеспечения нормального функционирования организма человека, сохранения его здоровья, набора продуктов питания, а также минимального набора непродовольственных товаров и минимального набора услуг, необходимых для удовлетворения основных социальных и культурных потребностей лица.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Профицит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превышение доходов над расходами бюджета.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Публично – правовое образование</a:t>
            </a:r>
            <a:r>
              <a:rPr lang="ru-RU" altLang="ru-RU" sz="1400" u="sng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это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Российская Федерация (федеральное государство) в целом;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Субъекты РФ - республики, края, области, города федерального подчинения, автономные области, автономные округа;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Муниципальные образования.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9"/>
                </a:solidFill>
              </a:rPr>
              <a:t>Глоссарий</a:t>
            </a:r>
            <a:endParaRPr lang="ru-RU" sz="2400" b="1" i="1" dirty="0" smtClean="0">
              <a:solidFill>
                <a:srgbClr val="0000F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Публичные слушания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проводятся представительным органом муниципального образования, главой муниципального образования с участием жителей муниципального образования для обсуждения проектов муниципальных правовых актов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Расходы</a:t>
            </a:r>
            <a:r>
              <a:rPr lang="ru-RU" altLang="ru-RU" sz="1400" b="1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это возникающие на основе закона, иного нормативного правового акта, договора или соглашения обязанности публично-правового образования или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Реестр расходных обязательств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используемый при составлении проекта бюджета, свод (перечень) законов, иных нормативных правовых актов, муниципальных правовых актов, обуславливающих публичные нормативные обязательства и (или) правовые основания для иных расходных обязательств с указанием соответствующих положений (статей, частей, пунктов, подпунктов, абзацев) законов и иных нормативных правовых актов с оценкой объёмов бюджетных ассигнований, необходимых для исполнения включённых в реестр обязательств.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Субвенция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РФ, переданных для осуществления органам государственной власти другого уровня бюджетной системы РФ.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Субсидия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400" i="1" dirty="0" smtClean="0">
              <a:solidFill>
                <a:srgbClr val="000066"/>
              </a:solidFill>
              <a:effectLst/>
            </a:endParaRPr>
          </a:p>
          <a:p>
            <a:pPr marL="71438" indent="466725" eaLnBrk="1" hangingPunct="1">
              <a:buFont typeface="Wingdings" pitchFamily="2" charset="2"/>
              <a:buNone/>
            </a:pPr>
            <a:endParaRPr lang="ru-RU" altLang="ru-RU" i="1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4" name="Picture 8" descr="9178693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БЮДЖЕТ ?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946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540750" cy="49561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БЮДЖЕТ</a:t>
            </a:r>
            <a:r>
              <a:rPr lang="ru-RU" alt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ЭТО ПЛАН ДОХОДОВ И РАСХОДОВ НА ОПРЕДЕЛЕННЫЙ ПЕРИОД</a:t>
            </a:r>
            <a:endParaRPr lang="ru-RU" altLang="ru-RU" sz="2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14775"/>
            <a:ext cx="2974975" cy="198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  <a:bevelB w="101600" prst="riblet"/>
          </a:sp3d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609917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chemeClr val="tx1"/>
                </a:solidFill>
                <a:latin typeface="Arial Black" pitchFamily="34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бюджет. 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971800" y="1905000"/>
            <a:ext cx="5870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700" dirty="0">
                <a:solidFill>
                  <a:srgbClr val="FFFF00"/>
                </a:solidFill>
                <a:latin typeface="Times New Roman" pitchFamily="18" charset="0"/>
              </a:rPr>
              <a:t>БЮДЖЕТ -</a:t>
            </a:r>
            <a:r>
              <a:rPr lang="ru-RU" altLang="ru-RU" sz="1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sz="1700" dirty="0">
                <a:solidFill>
                  <a:srgbClr val="800000"/>
                </a:solidFill>
                <a:latin typeface="Times New Roman" pitchFamily="18" charset="0"/>
              </a:rPr>
              <a:t>(от старонормандского </a:t>
            </a:r>
            <a:r>
              <a:rPr lang="en-US" altLang="ru-RU" sz="1700" dirty="0">
                <a:solidFill>
                  <a:srgbClr val="800000"/>
                </a:solidFill>
                <a:latin typeface="Times New Roman" pitchFamily="18" charset="0"/>
              </a:rPr>
              <a:t>bougette </a:t>
            </a:r>
            <a:r>
              <a:rPr lang="ru-RU" altLang="ru-RU" sz="1700" dirty="0">
                <a:solidFill>
                  <a:srgbClr val="800000"/>
                </a:solidFill>
                <a:latin typeface="Times New Roman" pitchFamily="18" charset="0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01625" y="3848100"/>
            <a:ext cx="29749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660033"/>
                </a:solidFill>
                <a:latin typeface="Times New Roman" pitchFamily="18" charset="0"/>
              </a:rPr>
              <a:t>ДОХОДЫ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altLang="ru-RU" dirty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000099"/>
                </a:solidFill>
                <a:latin typeface="Times New Roman" pitchFamily="18" charset="0"/>
              </a:rPr>
              <a:t>это поступающие в бюджет денежные средства (налоги </a:t>
            </a:r>
            <a:r>
              <a:rPr lang="ru-RU" altLang="ru-RU" sz="1500" dirty="0" smtClean="0">
                <a:solidFill>
                  <a:srgbClr val="000099"/>
                </a:solidFill>
                <a:latin typeface="Times New Roman" pitchFamily="18" charset="0"/>
              </a:rPr>
              <a:t>физических и юридических </a:t>
            </a:r>
            <a:r>
              <a:rPr lang="ru-RU" altLang="ru-RU" sz="1500" dirty="0">
                <a:solidFill>
                  <a:srgbClr val="000099"/>
                </a:solidFill>
                <a:latin typeface="Times New Roman" pitchFamily="18" charset="0"/>
              </a:rPr>
              <a:t>лиц, платежи и сборы, безвозмездные поступления)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6413500" y="3608452"/>
            <a:ext cx="2730500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8000"/>
                </a:solidFill>
                <a:latin typeface="Times New Roman" pitchFamily="18" charset="0"/>
              </a:rPr>
              <a:t>РАСХОДЫ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учреждений в сфере образования, </a:t>
            </a: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ЖКХ,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культуры, спорта , капитальное </a:t>
            </a: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строительство и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другие расходы).</a:t>
            </a:r>
            <a:endParaRPr lang="ru-RU" altLang="ru-RU" sz="1500" dirty="0">
              <a:solidFill>
                <a:srgbClr val="66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7118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/>
      <p:bldP spid="96262" grpId="0"/>
      <p:bldP spid="96265" grpId="0"/>
      <p:bldP spid="962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39700"/>
            <a:ext cx="9577388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u="sng" dirty="0" smtClean="0">
                <a:solidFill>
                  <a:srgbClr val="0000FF"/>
                </a:solidFill>
                <a:latin typeface="Bookman Old Style" pitchFamily="18" charset="0"/>
              </a:rPr>
              <a:t>Какие бывают бюджеты?</a:t>
            </a:r>
            <a:br>
              <a:rPr lang="ru-RU" sz="2400" b="1" i="1" u="sng" dirty="0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sz="2400" b="1" i="1" u="sng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54163"/>
            <a:ext cx="2251075" cy="1722437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531938"/>
            <a:ext cx="2192338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573463"/>
            <a:ext cx="25669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425" y="3744913"/>
            <a:ext cx="24161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0" y="692150"/>
            <a:ext cx="9204325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708275" y="193357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Бюджеты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   публично-правовых образований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4668838" y="765175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 семьи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6491288" y="908050"/>
            <a:ext cx="26527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организаций</a:t>
            </a:r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93675" y="5297488"/>
            <a:ext cx="2886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3276600" y="5348288"/>
            <a:ext cx="3159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субъектов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(региональные бюджеты, бюджеты территориальных фондов ОМС</a:t>
            </a:r>
            <a:r>
              <a:rPr lang="ru-RU" sz="1400" i="0" dirty="0">
                <a:solidFill>
                  <a:srgbClr val="6600CC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97301" name="Rectangle 21"/>
          <p:cNvSpPr>
            <a:spLocks noChangeArrowheads="1"/>
          </p:cNvSpPr>
          <p:nvPr/>
        </p:nvSpPr>
        <p:spPr bwMode="auto">
          <a:xfrm>
            <a:off x="6278563" y="5453063"/>
            <a:ext cx="2728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муниципальных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образований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(местные бюджеты)</a:t>
            </a:r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 flipH="1">
            <a:off x="2708275" y="868363"/>
            <a:ext cx="769938" cy="3175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4648200" y="2808288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5495925" y="817563"/>
            <a:ext cx="782638" cy="3683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H="1">
            <a:off x="3087688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>
            <a:off x="5710238" y="2854325"/>
            <a:ext cx="781050" cy="719138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2995613" y="2514600"/>
            <a:ext cx="3440112" cy="0"/>
          </a:xfrm>
          <a:prstGeom prst="line">
            <a:avLst/>
          </a:prstGeom>
          <a:noFill/>
          <a:ln w="4445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7309" name="Picture 29" descr="Admin-map-stavropol-reg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6225" y="3744913"/>
            <a:ext cx="2185988" cy="17081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7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72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7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/>
      <p:bldP spid="97298" grpId="0"/>
      <p:bldP spid="97299" grpId="0"/>
      <p:bldP spid="97300" grpId="0"/>
      <p:bldP spid="973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82" name="Group 178"/>
          <p:cNvGraphicFramePr>
            <a:graphicFrameLocks noGrp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486463623"/>
              </p:ext>
            </p:extLst>
          </p:nvPr>
        </p:nvGraphicFramePr>
        <p:xfrm>
          <a:off x="0" y="228601"/>
          <a:ext cx="9144000" cy="5983662"/>
        </p:xfrm>
        <a:graphic>
          <a:graphicData uri="http://schemas.openxmlformats.org/drawingml/2006/table">
            <a:tbl>
              <a:tblPr/>
              <a:tblGrid>
                <a:gridCol w="449244"/>
                <a:gridCol w="437007"/>
                <a:gridCol w="443999"/>
                <a:gridCol w="353101"/>
                <a:gridCol w="223747"/>
                <a:gridCol w="449243"/>
                <a:gridCol w="229356"/>
                <a:gridCol w="742911"/>
                <a:gridCol w="744658"/>
                <a:gridCol w="410786"/>
                <a:gridCol w="412535"/>
                <a:gridCol w="229356"/>
                <a:gridCol w="849542"/>
                <a:gridCol w="229356"/>
                <a:gridCol w="360093"/>
                <a:gridCol w="225495"/>
                <a:gridCol w="229356"/>
                <a:gridCol w="755147"/>
                <a:gridCol w="229356"/>
                <a:gridCol w="1139712"/>
              </a:tblGrid>
              <a:tr h="452857">
                <a:tc gridSpan="2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  <a:cs typeface="Times New Roman" pitchFamily="18" charset="0"/>
                        </a:rPr>
                        <a:t>Бюджетная система Российской Федерации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Первый уровень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24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Федеральный бюджет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государственных внебюджетных фондов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4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Второй уровень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4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субъектов РФ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территориальных государственных внебюджетных фондов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7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Третий уровень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3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Бюджеты муниципальных районов, бюджеты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городских округов, 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муниципальных округов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бюджеты внутригородских муниципальных образований городов федерального значения Москвы и Санкт - Петербурга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Четвертый уровень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8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городских и сельских поселений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8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679" name="Rectangle 388"/>
          <p:cNvSpPr>
            <a:spLocks noChangeArrowheads="1"/>
          </p:cNvSpPr>
          <p:nvPr/>
        </p:nvSpPr>
        <p:spPr bwMode="auto">
          <a:xfrm>
            <a:off x="301625" y="5953124"/>
            <a:ext cx="85105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buClrTx/>
              <a:buFontTx/>
              <a:buNone/>
              <a:defRPr/>
            </a:pPr>
            <a:r>
              <a:rPr lang="ru-RU" sz="1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Местный </a:t>
            </a:r>
            <a:r>
              <a:rPr lang="ru-RU" sz="1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бюджет -</a:t>
            </a:r>
            <a:r>
              <a:rPr lang="ru-RU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200" dirty="0">
                <a:solidFill>
                  <a:srgbClr val="0000CC"/>
                </a:solidFill>
              </a:rPr>
              <a:t>одна из составных </a:t>
            </a:r>
            <a:r>
              <a:rPr lang="ru-RU" sz="1200" dirty="0" smtClean="0">
                <a:solidFill>
                  <a:srgbClr val="0000CC"/>
                </a:solidFill>
              </a:rPr>
              <a:t>частей бюджетной системы РФ</a:t>
            </a:r>
            <a:r>
              <a:rPr lang="ru-RU" sz="1200" dirty="0">
                <a:solidFill>
                  <a:srgbClr val="0000CC"/>
                </a:solidFill>
              </a:rPr>
              <a:t>. Он является финансовой основой деятельности органов местного самоуправления. </a:t>
            </a:r>
            <a:r>
              <a:rPr lang="ru-RU" sz="1200" dirty="0" smtClean="0">
                <a:solidFill>
                  <a:srgbClr val="0000CC"/>
                </a:solidFill>
              </a:rPr>
              <a:t>В местном </a:t>
            </a:r>
            <a:r>
              <a:rPr lang="ru-RU" sz="1200" dirty="0">
                <a:solidFill>
                  <a:srgbClr val="0000CC"/>
                </a:solidFill>
              </a:rPr>
              <a:t>бюджете </a:t>
            </a:r>
            <a:r>
              <a:rPr lang="ru-RU" sz="1200" dirty="0" smtClean="0">
                <a:solidFill>
                  <a:srgbClr val="0000CC"/>
                </a:solidFill>
              </a:rPr>
              <a:t>отражаются  </a:t>
            </a:r>
            <a:r>
              <a:rPr lang="ru-RU" sz="1200" dirty="0">
                <a:solidFill>
                  <a:srgbClr val="0000CC"/>
                </a:solidFill>
              </a:rPr>
              <a:t>доходы, полученные </a:t>
            </a:r>
            <a:r>
              <a:rPr lang="ru-RU" sz="1200" dirty="0" smtClean="0">
                <a:solidFill>
                  <a:srgbClr val="0000CC"/>
                </a:solidFill>
              </a:rPr>
              <a:t>в данном муниципальном образовании, </a:t>
            </a:r>
            <a:r>
              <a:rPr lang="ru-RU" sz="1200" dirty="0">
                <a:solidFill>
                  <a:srgbClr val="0000CC"/>
                </a:solidFill>
              </a:rPr>
              <a:t>и расходы, осуществляемые </a:t>
            </a:r>
            <a:r>
              <a:rPr lang="ru-RU" sz="1200" dirty="0" smtClean="0">
                <a:solidFill>
                  <a:srgbClr val="0000CC"/>
                </a:solidFill>
              </a:rPr>
              <a:t> органами местного самоуправления </a:t>
            </a:r>
            <a:r>
              <a:rPr lang="ru-RU" sz="1200" dirty="0">
                <a:solidFill>
                  <a:srgbClr val="0000CC"/>
                </a:solidFill>
              </a:rPr>
              <a:t>для реализации </a:t>
            </a:r>
            <a:r>
              <a:rPr lang="ru-RU" sz="1200" dirty="0" smtClean="0">
                <a:solidFill>
                  <a:srgbClr val="0000CC"/>
                </a:solidFill>
              </a:rPr>
              <a:t>полномочий.</a:t>
            </a:r>
            <a:endParaRPr lang="ru-RU" sz="1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10163" y="2516188"/>
          <a:ext cx="403383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50" name="Диаграмма" r:id="rId3" imgW="6096000" imgH="4069169" progId="MSGraph.Chart.8">
                  <p:embed followColorScheme="full"/>
                </p:oleObj>
              </mc:Choice>
              <mc:Fallback>
                <p:oleObj name="Диаграмма" r:id="rId3" imgW="6096000" imgH="406916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2516188"/>
                        <a:ext cx="403383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28102150"/>
              </p:ext>
            </p:extLst>
          </p:nvPr>
        </p:nvGraphicFramePr>
        <p:xfrm>
          <a:off x="0" y="411163"/>
          <a:ext cx="9144000" cy="6446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i?id=427689007-4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2800"/>
            <a:ext cx="22129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6" descr="i?id=49789293-5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352800"/>
            <a:ext cx="2395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8" descr="i?id=204298891-1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40814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0000FF"/>
                </a:solidFill>
              </a:rPr>
              <a:t>Основы составления проекта бюджета</a:t>
            </a: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514600" y="1676400"/>
            <a:ext cx="1871663" cy="25193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Прогноз социально-экономического развития</a:t>
            </a: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4737100" y="1604963"/>
            <a:ext cx="1871663" cy="26416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Основные направления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бюджетной,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налоговой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и долговой политики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7119938" y="1676400"/>
            <a:ext cx="1871662" cy="25193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Муниципальные программы</a:t>
            </a:r>
          </a:p>
        </p:txBody>
      </p:sp>
      <p:sp>
        <p:nvSpPr>
          <p:cNvPr id="102410" name="AutoShape 10"/>
          <p:cNvSpPr>
            <a:spLocks noGrp="1" noChangeArrowheads="1"/>
          </p:cNvSpPr>
          <p:nvPr>
            <p:ph type="body" idx="1"/>
          </p:nvPr>
        </p:nvSpPr>
        <p:spPr>
          <a:xfrm>
            <a:off x="301625" y="1676400"/>
            <a:ext cx="1905000" cy="2519363"/>
          </a:xfrm>
          <a:prstGeom prst="downArrowCallout">
            <a:avLst>
              <a:gd name="adj1" fmla="val 25000"/>
              <a:gd name="adj2" fmla="val 25000"/>
              <a:gd name="adj3" fmla="val 22042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01625" y="4195763"/>
            <a:ext cx="8510588" cy="466725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40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Составление проекта бюджета округа</a:t>
            </a:r>
          </a:p>
        </p:txBody>
      </p:sp>
    </p:spTree>
    <p:extLst>
      <p:ext uri="{BB962C8B-B14F-4D97-AF65-F5344CB8AC3E}">
        <p14:creationId xmlns:p14="http://schemas.microsoft.com/office/powerpoint/2010/main" val="123493703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301625" y="228601"/>
            <a:ext cx="8510588" cy="609599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CC"/>
                </a:solidFill>
              </a:rPr>
              <a:t>Бюджетный процесс</a:t>
            </a: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301625" y="10668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1625" y="1320800"/>
            <a:ext cx="8540750" cy="5105400"/>
          </a:xfrm>
        </p:spPr>
        <p:txBody>
          <a:bodyPr/>
          <a:lstStyle/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B050"/>
                </a:solidFill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endParaRPr lang="ru-RU" sz="1800" b="1" dirty="0">
              <a:solidFill>
                <a:srgbClr val="00B050"/>
              </a:solidFill>
            </a:endParaRPr>
          </a:p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b="1" dirty="0" smtClean="0">
              <a:solidFill>
                <a:srgbClr val="00B050"/>
              </a:solidFill>
            </a:endParaRPr>
          </a:p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b="1" dirty="0" smtClean="0">
              <a:solidFill>
                <a:srgbClr val="00B050"/>
              </a:solidFill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1052514" y="2257425"/>
            <a:ext cx="7489824" cy="513556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</a:gradFill>
          <a:ln w="15875">
            <a:solidFill>
              <a:srgbClr val="3366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СТАДИИ БЮДЖЕТНОГО ПРОЦЕССА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0" y="3505200"/>
            <a:ext cx="1481138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1. Разработка проекта бюджета</a:t>
            </a: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1519238" y="4986337"/>
            <a:ext cx="1636713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2. Рассмотрение проекта бюджета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048000" y="3546474"/>
            <a:ext cx="1639888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  <a:bevelB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3. Утверждение проекта бюджета</a:t>
            </a:r>
          </a:p>
        </p:txBody>
      </p:sp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4597400" y="4986337"/>
            <a:ext cx="1482725" cy="14906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4. Исполнение бюджета</a:t>
            </a: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7489826" y="4976811"/>
            <a:ext cx="1639887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</a:rPr>
              <a:t>6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Рассмотрение и утверждение отчета об исполнении бюджета</a:t>
            </a:r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>
            <a:off x="1052513" y="3048000"/>
            <a:ext cx="7489825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8" name="Line 14"/>
          <p:cNvSpPr>
            <a:spLocks noChangeShapeType="1"/>
          </p:cNvSpPr>
          <p:nvPr/>
        </p:nvSpPr>
        <p:spPr bwMode="auto">
          <a:xfrm>
            <a:off x="3880644" y="3045614"/>
            <a:ext cx="0" cy="50086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9" name="Line 15"/>
          <p:cNvSpPr>
            <a:spLocks noChangeShapeType="1"/>
          </p:cNvSpPr>
          <p:nvPr/>
        </p:nvSpPr>
        <p:spPr bwMode="auto">
          <a:xfrm flipV="1">
            <a:off x="4597400" y="2770980"/>
            <a:ext cx="0" cy="27702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0" name="Line 16"/>
          <p:cNvSpPr>
            <a:spLocks noChangeShapeType="1"/>
          </p:cNvSpPr>
          <p:nvPr/>
        </p:nvSpPr>
        <p:spPr bwMode="auto">
          <a:xfrm>
            <a:off x="1052512" y="3048000"/>
            <a:ext cx="1" cy="452436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1" name="Line 17"/>
          <p:cNvSpPr>
            <a:spLocks noChangeShapeType="1"/>
          </p:cNvSpPr>
          <p:nvPr/>
        </p:nvSpPr>
        <p:spPr bwMode="auto">
          <a:xfrm>
            <a:off x="8542338" y="3047997"/>
            <a:ext cx="0" cy="1897065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2" name="Line 18"/>
          <p:cNvSpPr>
            <a:spLocks noChangeShapeType="1"/>
          </p:cNvSpPr>
          <p:nvPr/>
        </p:nvSpPr>
        <p:spPr bwMode="auto">
          <a:xfrm flipH="1">
            <a:off x="2337594" y="3045614"/>
            <a:ext cx="25400" cy="1907386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3" name="Line 19"/>
          <p:cNvSpPr>
            <a:spLocks noChangeShapeType="1"/>
          </p:cNvSpPr>
          <p:nvPr/>
        </p:nvSpPr>
        <p:spPr bwMode="auto">
          <a:xfrm>
            <a:off x="5486400" y="3045614"/>
            <a:ext cx="0" cy="1899448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080125" y="3454400"/>
            <a:ext cx="1482725" cy="14906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5. Контроль за исполнением 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бюджета</a:t>
            </a: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821487" y="3048000"/>
            <a:ext cx="0" cy="40640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49036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3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3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2" name="Rectangle 10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0"/>
            <a:ext cx="8510588" cy="22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0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Бюджетный процесс</a:t>
            </a:r>
          </a:p>
        </p:txBody>
      </p:sp>
      <p:sp>
        <p:nvSpPr>
          <p:cNvPr id="146765" name="Rectangle 1357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3048000"/>
            <a:ext cx="9144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Составление проекта бюджета-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начальный этап бюджетного процесса. На этом этапе составляется прогноз социально- экономического развития городского округа, определяется налоговая, бюджетная и долговая политики, основные характеристики бюджета. Администрация  Минераловодского городского округа вносит на рассмотрение в Совет депутатов Минераловодского городского округа проект решения о местном бюджете на очередной финансовый год и плановый период </a:t>
            </a:r>
            <a:r>
              <a:rPr lang="ru-RU" altLang="ru-RU" sz="1200" b="1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не позднее 15 ноября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Рассмотрение и утверждение проекта бюджета-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Совет депутатов</a:t>
            </a:r>
            <a:r>
              <a:rPr lang="ru-RU" altLang="ru-RU" sz="1100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Минераловодского городского округа назначает  дату проведения публичных слушаний. Проект бюджета проходит рассмотрение и согласование в профильных комитетах Совета депутатов. При необходимости проводятся согласительные процедуры, порядок проведения которых закреплен в Положении о бюджетном процессе в Минераловодском городском округе.  Контрольно-счетный орган Минераловодского городского округа проводит экспертизу проекта бюджета. Решение о местном бюджете на очередной финансовый год и плановый период принимается Советом депутатов не позднее 31 декабря 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Исполнение бюджета- </a:t>
            </a:r>
            <a:r>
              <a:rPr lang="ru-RU" altLang="ru-RU" sz="1100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и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сполнение бюджета организуется на основе сводной бюджетной росписи и кассового плана. Бюджет исполняется по доходам, расходам и источникам финансирования бюджета на основе единства кассы и подведомственности расходов.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Подготовка и утверждение годового отчета об исполнении бюджета за отчетный год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- по итогам финансового года составляется бюджетная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cs typeface="Times New Roman" pitchFamily="18" charset="0"/>
              </a:rPr>
              <a:t>отчетность об исполнении бюджета, которая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не позднее 1 мая текущего года</a:t>
            </a:r>
            <a:r>
              <a:rPr lang="ru-RU" altLang="ru-RU" sz="1100" dirty="0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cs typeface="Times New Roman" pitchFamily="18" charset="0"/>
              </a:rPr>
              <a:t>направляется в Совет депутатов и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Контрольно-счетный орган Минераловодского городского округа. По годовому отчету об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исполнении местного бюджета Советом депутатов Минераловодского городского округа проводятся публичные слушания.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Финансовый контроль-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деятельность органов местного самоуправления , направленная на обеспечение соблюдения бюджетного законодательства Российской Федерации и иных нормативно-правовых актов, регулирующих бюджетные правоотношения.</a:t>
            </a:r>
            <a:endParaRPr lang="ru-RU" altLang="ru-RU" sz="1100" b="1" i="1" u="sng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46842" name="Group 143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26097486"/>
              </p:ext>
            </p:extLst>
          </p:nvPr>
        </p:nvGraphicFramePr>
        <p:xfrm>
          <a:off x="-2" y="292101"/>
          <a:ext cx="9143999" cy="2841000"/>
        </p:xfrm>
        <a:graphic>
          <a:graphicData uri="http://schemas.openxmlformats.org/drawingml/2006/table">
            <a:tbl>
              <a:tblPr/>
              <a:tblGrid>
                <a:gridCol w="3209924"/>
                <a:gridCol w="469900"/>
                <a:gridCol w="469900"/>
                <a:gridCol w="546100"/>
                <a:gridCol w="469900"/>
                <a:gridCol w="469900"/>
                <a:gridCol w="549275"/>
                <a:gridCol w="547688"/>
                <a:gridCol w="469900"/>
                <a:gridCol w="469900"/>
                <a:gridCol w="468312"/>
                <a:gridCol w="331939"/>
                <a:gridCol w="217335"/>
                <a:gridCol w="454026"/>
              </a:tblGrid>
              <a:tr h="23066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 бюджетного процесса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проекта бюджета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Рассмотрение и утверждение проекта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</a:tr>
              <a:tr h="5145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утверждение годового отчета об исполнении бюджета за отчетный год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Финансовый контроль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1178" name="Rectangle 11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sp>
        <p:nvSpPr>
          <p:cNvPr id="131179" name="Rectangle 635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131180" name="Rectangle 677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sp>
        <p:nvSpPr>
          <p:cNvPr id="131181" name="Rectangle 1301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8" descr="SDC12093"/>
          <p:cNvPicPr>
            <a:picLocks noChangeAspect="1" noChangeArrowheads="1"/>
          </p:cNvPicPr>
          <p:nvPr/>
        </p:nvPicPr>
        <p:blipFill>
          <a:blip r:embed="rId2">
            <a:lum bright="1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endParaRPr lang="ru-RU" dirty="0" smtClean="0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8600"/>
            <a:ext cx="9296400" cy="66881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6600CC"/>
                </a:solidFill>
                <a:latin typeface="Times New Roman" pitchFamily="18" charset="0"/>
              </a:rPr>
              <a:t>УВАЖАЕМЫЕ  ЖИТЕЛИ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6600CC"/>
                </a:solidFill>
                <a:latin typeface="Times New Roman" pitchFamily="18" charset="0"/>
              </a:rPr>
              <a:t>МИНЕРАЛОВОДСКОГО ГОРОДСКОГО ОКРУГА!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ПРЕДСТАВЛЯЕМ  ВАМ ИНФОРМАЦИОННЫЙ МАТЕРИАЛ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«БЮДЖЕТ ДЛЯ ГРАЖДАН»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81221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FF"/>
                </a:solidFill>
                <a:effectLst/>
              </a:rPr>
              <a:t>Публичные слушания по бюджету</a:t>
            </a:r>
            <a:br>
              <a:rPr lang="ru-RU" altLang="ru-RU" sz="20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000" b="1" i="1" dirty="0" smtClean="0">
                <a:solidFill>
                  <a:srgbClr val="0000FF"/>
                </a:solidFill>
                <a:effectLst/>
              </a:rPr>
              <a:t>как форма непосредственного участия населения в местном самоуправлении</a:t>
            </a:r>
            <a:endParaRPr lang="ru-RU" altLang="ru-RU" sz="2000" dirty="0" smtClean="0">
              <a:solidFill>
                <a:srgbClr val="0000FF"/>
              </a:solidFill>
              <a:effectLst/>
            </a:endParaRPr>
          </a:p>
        </p:txBody>
      </p:sp>
      <p:pic>
        <p:nvPicPr>
          <p:cNvPr id="31539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4468813" cy="2892425"/>
          </a:xfrm>
          <a:gradFill>
            <a:gsLst>
              <a:gs pos="40000">
                <a:schemeClr val="accent2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1066800"/>
            <a:ext cx="46751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68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810000"/>
            <a:ext cx="46751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/>
      <p:bldP spid="3153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2" name="AutoShape 14"/>
          <p:cNvSpPr>
            <a:spLocks noChangeArrowheads="1"/>
          </p:cNvSpPr>
          <p:nvPr/>
        </p:nvSpPr>
        <p:spPr bwMode="auto">
          <a:xfrm>
            <a:off x="4423569" y="761999"/>
            <a:ext cx="766762" cy="685801"/>
          </a:xfrm>
          <a:prstGeom prst="downArrow">
            <a:avLst>
              <a:gd name="adj1" fmla="val 50000"/>
              <a:gd name="adj2" fmla="val 30797"/>
            </a:avLst>
          </a:prstGeom>
          <a:solidFill>
            <a:srgbClr val="66CCFF"/>
          </a:solidFill>
          <a:ln w="15875">
            <a:solidFill>
              <a:srgbClr val="3333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w="114300" prst="hardEdge"/>
          </a:sp3d>
        </p:spPr>
        <p:txBody>
          <a:bodyPr wrap="none" anchor="ctr"/>
          <a:lstStyle/>
          <a:p>
            <a:pPr>
              <a:defRPr/>
            </a:pPr>
            <a:endParaRPr lang="ru-RU" sz="1500" i="0" dirty="0">
              <a:solidFill>
                <a:schemeClr val="bg2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 rot="7897213">
            <a:off x="335215" y="396875"/>
            <a:ext cx="1689225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15240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Доходы бюджета</a:t>
            </a:r>
          </a:p>
        </p:txBody>
      </p:sp>
      <p:sp>
        <p:nvSpPr>
          <p:cNvPr id="10445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01625" y="1593851"/>
            <a:ext cx="2701681" cy="5085326"/>
          </a:xfr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i="1" dirty="0" smtClean="0">
                <a:solidFill>
                  <a:srgbClr val="333399"/>
                </a:solidFill>
                <a:latin typeface="Arial" charset="0"/>
              </a:rPr>
              <a:t>НАЛОГОВЫЕ ДОХОДЫ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200" b="0" i="1" dirty="0" smtClean="0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ru-RU" sz="1500" i="1" dirty="0" smtClean="0">
                <a:solidFill>
                  <a:schemeClr val="bg2"/>
                </a:solidFill>
                <a:effectLst/>
                <a:latin typeface="Times New Roman" pitchFamily="18" charset="0"/>
              </a:rPr>
              <a:t>-    </a:t>
            </a: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налог на доходы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      физических лиц;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акцизы по подакцизным товарам (продукции), производимым на территории РФ;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налог, взимаемый в связи с применением упрощен-ной системы налого-обложения;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 - </a:t>
            </a: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единый налог на вмененный доход для отдельных видов деятельности;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   единый сельскогохозяй-ственный налог;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-налог на имущество физических лиц;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-налог на землю;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 государственная пошлина.</a:t>
            </a:r>
          </a:p>
        </p:txBody>
      </p:sp>
      <p:sp>
        <p:nvSpPr>
          <p:cNvPr id="104454" name="Rectangle 20"/>
          <p:cNvSpPr>
            <a:spLocks noChangeArrowheads="1"/>
          </p:cNvSpPr>
          <p:nvPr/>
        </p:nvSpPr>
        <p:spPr bwMode="auto">
          <a:xfrm>
            <a:off x="3295657" y="1593851"/>
            <a:ext cx="2841612" cy="515143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НЕНАЛОГОВЫЕ ДОХОДЫ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latin typeface="Arial" charset="0"/>
              </a:rPr>
              <a:t>- </a:t>
            </a: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использования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имущества, находящегося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государственной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муниципальной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собственности;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плата за негативное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воздействие на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окружающую среду;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оказания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платных услуг (работ) и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компенсации затрат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государства;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доходы от продажи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материальных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нематериальных активов;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штрафы, санкции,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возмещение ущерба;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прочие неналоговые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доходы.</a:t>
            </a:r>
          </a:p>
        </p:txBody>
      </p:sp>
      <p:sp>
        <p:nvSpPr>
          <p:cNvPr id="104455" name="Rectangle 21"/>
          <p:cNvSpPr>
            <a:spLocks noChangeArrowheads="1"/>
          </p:cNvSpPr>
          <p:nvPr/>
        </p:nvSpPr>
        <p:spPr bwMode="auto">
          <a:xfrm>
            <a:off x="6518275" y="1602462"/>
            <a:ext cx="2563813" cy="507671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prst="relaxedInset"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ПОСТУПЛЕНИЯ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дотации;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субсидии;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субвенции;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иные межбюджетные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трансферты;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 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от других бюджетов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бюджетной системы;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-безвозмездные поступле-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ния  от государственных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(муниципальных)  органи-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заций;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поступления.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07975"/>
            <a:ext cx="14573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>
          <a:xfrm>
            <a:off x="301625" y="76200"/>
            <a:ext cx="8510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i="1" dirty="0" smtClean="0">
                <a:solidFill>
                  <a:srgbClr val="3333FF"/>
                </a:solidFill>
                <a:effectLst/>
              </a:rPr>
              <a:t>Межбюджетные трансферты (безвозмездные поступления)</a:t>
            </a:r>
            <a:r>
              <a:rPr lang="ru-RU" b="1" i="1" dirty="0" smtClean="0">
                <a:solidFill>
                  <a:srgbClr val="66CCFF"/>
                </a:solidFill>
              </a:rPr>
              <a:t> 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28600" y="919163"/>
            <a:ext cx="89154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Межбюджетные трансферты (безвозмездные поступления)</a:t>
            </a:r>
            <a:r>
              <a:rPr lang="ru-RU" sz="1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</a:t>
            </a: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334963" y="819150"/>
            <a:ext cx="8477250" cy="1905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03210" y="3479019"/>
            <a:ext cx="2638219" cy="3022575"/>
          </a:xfrm>
          <a:prstGeom prst="rect">
            <a:avLst/>
          </a:prstGeom>
          <a:gradFill>
            <a:gsLst>
              <a:gs pos="0">
                <a:srgbClr val="B2B2B2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08000" tIns="0" rIns="10800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dirty="0" smtClean="0">
                <a:solidFill>
                  <a:srgbClr val="006600"/>
                </a:solidFill>
                <a:latin typeface="Times New Roman" pitchFamily="18" charset="0"/>
              </a:rPr>
              <a:t>Дотации</a:t>
            </a:r>
            <a:r>
              <a:rPr lang="ru-RU" sz="1400" b="0" u="sng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(от лат. «</a:t>
            </a:r>
            <a:r>
              <a:rPr lang="en-US" sz="1200" dirty="0" smtClean="0">
                <a:solidFill>
                  <a:schemeClr val="bg2"/>
                </a:solidFill>
                <a:latin typeface="Times New Roman" pitchFamily="18" charset="0"/>
              </a:rPr>
              <a:t>Dotatio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» - дар, пожертвование)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dirty="0" smtClean="0">
                <a:solidFill>
                  <a:srgbClr val="006600"/>
                </a:solidFill>
                <a:latin typeface="Times New Roman" pitchFamily="18" charset="0"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3081112" y="3476580"/>
            <a:ext cx="2951601" cy="2998974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3366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</a:rPr>
              <a:t>Субвенции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</a:rPr>
              <a:t>(от лат. 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Subvenire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</a:rPr>
              <a:t>» -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</a:rPr>
              <a:t> приходить на помощь)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dirty="0" smtClean="0">
                <a:solidFill>
                  <a:srgbClr val="0000FF"/>
                </a:solidFill>
                <a:latin typeface="Times New Roman" pitchFamily="18" charset="0"/>
              </a:rPr>
              <a:t>- 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переданных полномочий</a:t>
            </a: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6284913" y="3449983"/>
            <a:ext cx="2728912" cy="29697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u="sng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Субсидии</a:t>
            </a:r>
            <a:r>
              <a:rPr lang="ru-RU" sz="1400" i="0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5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от лат. «</a:t>
            </a:r>
            <a:r>
              <a:rPr lang="en-US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Subsidium</a:t>
            </a:r>
            <a:r>
              <a:rPr lang="ru-RU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» - поддержка)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i="0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- 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123917" name="AutoShape 13"/>
          <p:cNvSpPr>
            <a:spLocks noChangeArrowheads="1"/>
          </p:cNvSpPr>
          <p:nvPr/>
        </p:nvSpPr>
        <p:spPr bwMode="auto">
          <a:xfrm rot="7897213">
            <a:off x="1616868" y="2012157"/>
            <a:ext cx="1611313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8" name="AutoShape 14"/>
          <p:cNvSpPr>
            <a:spLocks noChangeArrowheads="1"/>
          </p:cNvSpPr>
          <p:nvPr/>
        </p:nvSpPr>
        <p:spPr bwMode="auto">
          <a:xfrm>
            <a:off x="4343400" y="2922588"/>
            <a:ext cx="766763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1587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9" name="AutoShape 15"/>
          <p:cNvSpPr>
            <a:spLocks noChangeArrowheads="1"/>
          </p:cNvSpPr>
          <p:nvPr/>
        </p:nvSpPr>
        <p:spPr bwMode="auto">
          <a:xfrm rot="2313247">
            <a:off x="5846763" y="2184400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99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3515518" y="18176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 smtClean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17" grpId="0" animBg="1"/>
      <p:bldP spid="123918" grpId="0" animBg="1"/>
      <p:bldP spid="1239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i?id=127277960-5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65313"/>
            <a:ext cx="22098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457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Гражданин и его участие в бюджетном процессе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57200" y="4343400"/>
            <a:ext cx="8005763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500" i="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1500" i="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Получает социальные гарантии – расходная часть бюджета (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образование,ЖКХ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культура, физическая культура и спорт, социальные 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льготы)</a:t>
            </a:r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729060" y="1865313"/>
            <a:ext cx="770493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ru-RU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Формирует  доходную часть бюджета в части налоговых поступлений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1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415843" y="811025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налогоплательщик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462410" y="3505200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получатель социальных гарантий</a:t>
            </a:r>
          </a:p>
        </p:txBody>
      </p:sp>
      <p:pic>
        <p:nvPicPr>
          <p:cNvPr id="56337" name="Picture 17" descr="i?id=40363630-6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009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i?id=197976455-3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0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i?id=110925011-6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429250"/>
            <a:ext cx="17907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i?id=97260340-58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29250"/>
            <a:ext cx="1676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i?id=183664062-44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5429250"/>
            <a:ext cx="19478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5" name="Rectangle 18"/>
          <p:cNvSpPr>
            <a:spLocks noChangeArrowheads="1"/>
          </p:cNvSpPr>
          <p:nvPr/>
        </p:nvSpPr>
        <p:spPr bwMode="auto">
          <a:xfrm>
            <a:off x="3413125" y="3141663"/>
            <a:ext cx="1841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245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iPTSFCO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3401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352800" y="304800"/>
            <a:ext cx="579120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0000FF"/>
                </a:solidFill>
                <a:effectLst/>
              </a:rPr>
              <a:t>Статья 3. Основные начала законодательства о налогах и сборах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1. Каждое лицо должно уплачивать законно установленные налоги и сборы.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dirty="0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0000FF"/>
                </a:solidFill>
                <a:effectLst/>
              </a:rPr>
              <a:t>Статья 23. Обязанности налогоплательщиков (плательщиков сборов, плательщиков страховых взносов)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1. Налогоплательщики обязаны: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1) уплачивать законно установленные налоги;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2) встать на учет в налоговых органах, если такая обязанность предусмотрена настоящим Кодексом.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dirty="0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b="1" i="1" dirty="0" smtClean="0">
                <a:solidFill>
                  <a:srgbClr val="0000FF"/>
                </a:solidFill>
                <a:effectLst/>
              </a:rPr>
              <a:t>          </a:t>
            </a:r>
            <a:r>
              <a:rPr lang="ru-RU" altLang="ru-RU" sz="1800" b="1" i="1" dirty="0" smtClean="0">
                <a:solidFill>
                  <a:srgbClr val="336600"/>
                </a:solidFill>
                <a:effectLst/>
              </a:rPr>
              <a:t>Каждый гражданин является участником формирования бюджета с одной стороны как налогоплательщик, наполняя доходы бюджета, с другой – он осуществляет часть расходов как потребитель общественных услуг.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dirty="0" smtClean="0">
              <a:solidFill>
                <a:srgbClr val="0000FF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</a:rPr>
              <a:t>           Своевременные и достаточные налоговые поступления способны обеспечить безопасность, финансовую стабильность, независимость государства. 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90" name="Picture 754" descr="самоле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8660"/>
            <a:ext cx="4648200" cy="2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889" name="Picture 753" descr="1 вокз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660"/>
            <a:ext cx="4495800" cy="2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514" name="Rectangle 378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82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</a:p>
        </p:txBody>
      </p:sp>
      <p:graphicFrame>
        <p:nvGraphicFramePr>
          <p:cNvPr id="62538" name="Group 7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016818"/>
              </p:ext>
            </p:extLst>
          </p:nvPr>
        </p:nvGraphicFramePr>
        <p:xfrm>
          <a:off x="-1" y="1104900"/>
          <a:ext cx="9144001" cy="3281860"/>
        </p:xfrm>
        <a:graphic>
          <a:graphicData uri="http://schemas.openxmlformats.org/drawingml/2006/table">
            <a:tbl>
              <a:tblPr/>
              <a:tblGrid>
                <a:gridCol w="343124"/>
                <a:gridCol w="2679046"/>
                <a:gridCol w="1007390"/>
                <a:gridCol w="1007390"/>
                <a:gridCol w="1007390"/>
                <a:gridCol w="1084881"/>
                <a:gridCol w="2014780"/>
              </a:tblGrid>
              <a:tr h="533400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Ед.изм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2017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2018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3622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139,5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140,78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137,73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61569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 к пред. году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55352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уровень зарегистрированной безработицы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0,51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4,95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3970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23,09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23,09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6709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величина прожиточного минимума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рублей в месяц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8543,3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8659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9167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9304,5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18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18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2"/>
            <a:ext cx="9144000" cy="624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960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sz="2000" b="1" dirty="0">
              <a:solidFill>
                <a:srgbClr val="000066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2971801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Минераловодский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(далее - МГО) является одним из крупнейших в Ставропольском крае. Это важный в стратегическом отношении воздушный, железнодорожный, автотранспортный узел на всем Северном Кавказе. </a:t>
            </a: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Город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Воды является центром Минераловодского городского округа и образует с ним единое муниципальное территориальное образование. </a:t>
            </a: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Градообразующая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МГО – транспортно-логистическая, определяет его региональное значение. Внешние транспортные связи города осуществляются железнодорожным, автомобильным и воздушным транспортом. Город Минеральные Воды находится на пересечении железнодорожных магистралей «Ростов-на-Дону – Баку» с ответвлением «Минеральные Воды – Пятигорск – Ессентуки – Кисловодск». В городе расположена внеклассная железнодорожная сортировочная станция. Через город проходит федеральная автомобильная дорога М-29 «Кавказ» Краснодар – Грозный – Махачкала – граница Азербайджана.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черте города расположен международный аэропорт 1-го класса, оснащенный самым современным аэронавигационным оборудованием, сертифицированным по I и II категориям метеоминимума ИКАО</a:t>
            </a: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00" dirty="0">
                <a:solidFill>
                  <a:srgbClr val="FFFFCC"/>
                </a:solidFill>
                <a:effectLst/>
              </a:rPr>
              <a:t>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округа расположено 53 населенных пункта, входящих в состав городского округа, в том числе: 2 населенных пункта являются городскими (г. Минеральные Воды и пос. Анджиевский), а 51 – сельскими населенными пунктами. </a:t>
            </a:r>
          </a:p>
          <a:p>
            <a:pPr marL="0" indent="0">
              <a:buNone/>
            </a:pP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округа: 44,2° северной широты и 43,1° восточной долготы.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Высота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 уровнем моря от 200 метров до 994 метров. 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700" b="1" dirty="0">
              <a:solidFill>
                <a:srgbClr val="FFFF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7730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1"/>
          </a:xfrm>
        </p:spPr>
        <p:txBody>
          <a:bodyPr/>
          <a:lstStyle/>
          <a:p>
            <a:r>
              <a:rPr lang="ru-RU" sz="2000" b="1" dirty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dirty="0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39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098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69356"/>
            <a:ext cx="9296399" cy="70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14400"/>
          </a:xfrm>
        </p:spPr>
        <p:txBody>
          <a:bodyPr/>
          <a:lstStyle/>
          <a:p>
            <a:r>
              <a:rPr lang="ru-RU" sz="2000" b="1" dirty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6802"/>
            <a:ext cx="9143999" cy="579119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7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Минераловодский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- прекрасное место для развития туризма, отдыха и лечения, создания новых санаторно-курортных комплексов. Обладает следующими стратегическими преимуществами: наличием свободных инвестиционных площадок и земельных ресурсов, положительной динамикой экономического развития, развитой системой финансово-кредитных и страховых организаций, ростом жилищного 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33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округа проживают представители около 100 национальностей: русские, армяне, азербайджанцы, белорусы, украинцы, грузины, греки, осетины, чеченцы, ногайцы, даргинцы, кабардинцы, черкесы, корейцы, лезгины, татары, немцы, цыгане и другие народности.</a:t>
            </a:r>
          </a:p>
          <a:p>
            <a:endParaRPr lang="ru-RU" sz="18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94346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i="1" dirty="0" smtClean="0">
                <a:solidFill>
                  <a:srgbClr val="0000FF"/>
                </a:solidFill>
              </a:rPr>
              <a:t>(численность населения)</a:t>
            </a:r>
            <a:endParaRPr lang="ru-RU" sz="2400" dirty="0"/>
          </a:p>
        </p:txBody>
      </p:sp>
      <p:sp>
        <p:nvSpPr>
          <p:cNvPr id="139267" name="Прямоугольник 80022"/>
          <p:cNvSpPr>
            <a:spLocks noChangeArrowheads="1"/>
          </p:cNvSpPr>
          <p:nvPr/>
        </p:nvSpPr>
        <p:spPr bwMode="auto">
          <a:xfrm>
            <a:off x="0" y="121920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0">
              <a:buNone/>
            </a:pPr>
            <a:r>
              <a:rPr lang="ru-RU" altLang="ru-RU" sz="17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постоянного населения Минераловодского городского округа Ставропольского края на 1 января 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 </a:t>
            </a:r>
            <a:r>
              <a:rPr lang="ru-RU" altLang="ru-RU" sz="1800" dirty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137 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173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человека, городское население - 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80,122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чел., сельское население – 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57,051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чел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</a:t>
            </a:r>
          </a:p>
          <a:p>
            <a:pPr indent="0"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 2019 года прибыло в округ </a:t>
            </a:r>
            <a:r>
              <a:rPr lang="ru-RU" sz="1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4254 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что на 31,4% больше, чем за 2018 год; выбыло – </a:t>
            </a:r>
            <a:r>
              <a:rPr lang="ru-RU" sz="1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4443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что на 0,4% меньше, чем за 2018 год.  Миграционный отток за 2019 год составил 189 человека (2018 год – 1223 человека). </a:t>
            </a:r>
          </a:p>
        </p:txBody>
      </p:sp>
      <p:graphicFrame>
        <p:nvGraphicFramePr>
          <p:cNvPr id="80026" name="Таблица 800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10077"/>
              </p:ext>
            </p:extLst>
          </p:nvPr>
        </p:nvGraphicFramePr>
        <p:xfrm>
          <a:off x="0" y="3962400"/>
          <a:ext cx="8991599" cy="18018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14107"/>
                <a:gridCol w="4977492"/>
              </a:tblGrid>
              <a:tr h="514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Национальность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 от общего числа жителей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Украинцы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Ногайцы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Армяне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9298" name="Rectangle 180"/>
          <p:cNvSpPr>
            <a:spLocks noChangeArrowheads="1"/>
          </p:cNvSpPr>
          <p:nvPr/>
        </p:nvSpPr>
        <p:spPr bwMode="auto">
          <a:xfrm>
            <a:off x="0" y="2520950"/>
            <a:ext cx="91440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800" dirty="0">
              <a:solidFill>
                <a:srgbClr val="333399"/>
              </a:solidFill>
              <a:latin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altLang="ru-RU" sz="1800" dirty="0">
                <a:solidFill>
                  <a:srgbClr val="333399"/>
                </a:solidFill>
                <a:latin typeface="Times New Roman" pitchFamily="18" charset="0"/>
              </a:rPr>
              <a:t>Этнический состав населения</a:t>
            </a:r>
            <a:endParaRPr lang="ru-RU" altLang="ru-RU" sz="1800" dirty="0">
              <a:solidFill>
                <a:srgbClr val="3333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333399"/>
                </a:solidFill>
                <a:latin typeface="Times New Roman" pitchFamily="18" charset="0"/>
              </a:rPr>
              <a:t>(национальности с численностью более 1% от общего числа жителей)</a:t>
            </a:r>
            <a:endParaRPr lang="ru-RU" altLang="ru-RU" sz="1800" dirty="0">
              <a:solidFill>
                <a:srgbClr val="333399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9267" grpId="0"/>
      <p:bldP spid="1392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4996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20" b="1" dirty="0" smtClean="0">
              <a:solidFill>
                <a:srgbClr val="0000FF"/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6600CC"/>
                </a:solidFill>
                <a:effectLst/>
              </a:rPr>
              <a:t>Начиная с 2014 года все финансовые органы страны составляют на регулярной основе отдельный аналитический документ «Бюджет для граждан», который содержит основные положения проекта закона (решения) о бюджете и отчета о его исполнении в доступной и понятной форме.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В Бюджетном послании Президента РФ говорится о необходимости обеспечения большей прозрачности и открытости бюджетного процесса для граждан. Одним из инструментов обеспечения прозрачности и открытости бюджетного процесса для населения является «Бюджет для граждан».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000000"/>
                </a:solidFill>
                <a:effectLst/>
              </a:rPr>
              <a:t>Финансовым управлением администрации Минераловодского городского округа разработан представленный информационно-аналитический материал, который позволит каждому жителю Минераловодского округа самостоятельно ознакомиться с бюджетом Минераловодского городского округа на 2021 год и плановый период  2022 и 2023 годов.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>
              <a:defRPr/>
            </a:pPr>
            <a:endParaRPr lang="ru-RU" sz="171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142999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>
                <a:solidFill>
                  <a:srgbClr val="0000FF"/>
                </a:solidFill>
              </a:rPr>
            </a:br>
            <a:r>
              <a:rPr lang="ru-RU" sz="2400" i="1" dirty="0">
                <a:solidFill>
                  <a:srgbClr val="0000FF"/>
                </a:solidFill>
              </a:rPr>
              <a:t>(численность населения)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323674"/>
              </p:ext>
            </p:extLst>
          </p:nvPr>
        </p:nvGraphicFramePr>
        <p:xfrm>
          <a:off x="2" y="2421862"/>
          <a:ext cx="9143997" cy="4460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4398"/>
                <a:gridCol w="4419599"/>
              </a:tblGrid>
              <a:tr h="235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Наименование территориального 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отдела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Численность человек (тыс.)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г. Минеральные Воды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73,925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Анджиевский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6,197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Гражданский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4,022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Греческое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1.0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Ленинский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13,789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Марьиноколодцевский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2,864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Нагутский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2,9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Нижнеалександровский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1,552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Первомайская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6,6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Перевальненский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Побегайловский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Канглинский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3,193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Прикумский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9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Розовский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Ульяновский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2,035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Левокумский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8,4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5402" y="1295400"/>
            <a:ext cx="91440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Сельские населенные пункты, входящие в состав Минераловодского городского округа Ставропольского края на 1 января 2020 года</a:t>
            </a:r>
          </a:p>
          <a:p>
            <a:r>
              <a:rPr lang="ru-RU" sz="1600" dirty="0"/>
              <a:t>«Управление федеральной службы государственной статистики по Ставропольскому краю, Карачаево-Черкесской Республике и Кабардино-Балкарской Республике»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iVEJ54G3Z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3999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400" b="1" i="1" dirty="0" smtClean="0">
                <a:effectLst/>
              </a:rPr>
              <a:t>.</a:t>
            </a:r>
          </a:p>
        </p:txBody>
      </p:sp>
      <p:sp>
        <p:nvSpPr>
          <p:cNvPr id="141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447675" algn="ctr">
              <a:buFont typeface="Wingdings" pitchFamily="2" charset="2"/>
              <a:buNone/>
            </a:pPr>
            <a:r>
              <a:rPr lang="ru-RU" altLang="ru-RU" sz="2400" b="1" i="1" u="sng" dirty="0" smtClean="0">
                <a:effectLst/>
              </a:rPr>
              <a:t>Образование.</a:t>
            </a:r>
            <a:r>
              <a:rPr lang="ru-RU" altLang="ru-RU" sz="2400" i="1" dirty="0" smtClean="0">
                <a:effectLst/>
              </a:rPr>
              <a:t> 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На территории Минераловодского городского округа функционирует</a:t>
            </a:r>
            <a:r>
              <a:rPr lang="en-US" altLang="ru-RU" sz="2400" b="1" i="1" dirty="0" smtClean="0">
                <a:effectLst/>
              </a:rPr>
              <a:t>:</a:t>
            </a:r>
            <a:r>
              <a:rPr lang="ru-RU" altLang="ru-RU" sz="2400" b="1" i="1" dirty="0" smtClean="0">
                <a:effectLst/>
              </a:rPr>
              <a:t> </a:t>
            </a:r>
            <a:endParaRPr lang="en-US" altLang="ru-RU" sz="2400" b="1" i="1" dirty="0" smtClean="0">
              <a:effectLst/>
            </a:endParaRP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26 общеобразовательных школ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гимназии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лицея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39 детских садов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учреждения дополнительного образования;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прочих учреждения образования;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1 техникум;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6 колледжей;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детских дома.</a:t>
            </a:r>
          </a:p>
          <a:p>
            <a:pPr marL="0" indent="447675"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6" descr="144"/>
          <p:cNvPicPr>
            <a:picLocks noChangeAspect="1" noChangeArrowheads="1"/>
          </p:cNvPicPr>
          <p:nvPr/>
        </p:nvPicPr>
        <p:blipFill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4" descr="angarskaya_molodezh_vybiraet_muzykalnoe_iskusstvo_thumb_fed_photo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800" b="1" i="1" dirty="0" smtClean="0">
                <a:effectLst/>
              </a:rPr>
              <a:t>.</a:t>
            </a:r>
          </a:p>
        </p:txBody>
      </p:sp>
      <p:sp>
        <p:nvSpPr>
          <p:cNvPr id="1423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400" y="838200"/>
            <a:ext cx="91440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FFFF00"/>
              </a:solidFill>
              <a:effectLst/>
            </a:endParaRP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dirty="0" smtClean="0">
                <a:solidFill>
                  <a:srgbClr val="FFFF00"/>
                </a:solidFill>
                <a:effectLst/>
              </a:rPr>
              <a:t>Муниципальные учреждения культуры</a:t>
            </a: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FFFF00"/>
              </a:solidFill>
              <a:effectLst/>
            </a:endParaRP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1</a:t>
            </a:r>
            <a:r>
              <a:rPr lang="ru-RU" altLang="ru-RU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клубная система- 21 док культуры, в том числе 15 сельских, 1- городской;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Централизованная  библиотечная  система- 1 центральная городская библиотека, 1 детская библиотека, 8 городских филиалов библиотек, 23 сельских библиотеки. 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музыкальная школа – 1 головное, 8 сельских;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художественная школа;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Музей писателя А.П. Бибика -отдел МБУК «Краеведческий музей»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детская школа искусств им.Кааблевского;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музыкальное училище.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ru-RU" altLang="ru-RU" sz="2000" b="1" i="1" dirty="0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7" descr="iG2SFD7IV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724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 descr="hello_html_3c1a47d4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4419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400" b="1" i="1" dirty="0" smtClean="0">
                <a:effectLst/>
              </a:rPr>
              <a:t>.</a:t>
            </a:r>
          </a:p>
        </p:txBody>
      </p:sp>
      <p:sp>
        <p:nvSpPr>
          <p:cNvPr id="1423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B5FC74"/>
              </a:solidFill>
              <a:effectLst/>
            </a:endParaRP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dirty="0" smtClean="0">
                <a:solidFill>
                  <a:srgbClr val="B5FC74"/>
                </a:solidFill>
                <a:effectLst/>
              </a:rPr>
              <a:t>Физическая культура и спорт</a:t>
            </a: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B5FC74"/>
              </a:solidFill>
              <a:effectLst/>
            </a:endParaRPr>
          </a:p>
          <a:p>
            <a:pPr marL="92075" indent="355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объекты для занятий физической культурой и спортом в Минераловодском городском округе: 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51 спортивный зал</a:t>
            </a: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стадиона;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плавательных бассейна;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сооружений для стрелковых видов спорта в том числе:     10 тиров,                   1 стрельбище, 9 стендов;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легкоатлетический манеж;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встроенных приспособлений для занятия спортом;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71плоскостное сооружение, включая комплексные спортивные площадки.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ru-RU" altLang="ru-RU" sz="2000" b="1" i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7709381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/>
      <p:bldP spid="14234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0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характеристики проекта</a:t>
            </a:r>
            <a:b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бюджета округа на 2021 год и плановый период 2022 и 2023 годов</a:t>
            </a:r>
            <a:b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0" i="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0" i="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b="0" i="0" kern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0000FF"/>
                </a:solidFill>
              </a:rPr>
              <a:t>Основные характеристики бюджета </a:t>
            </a:r>
            <a:br>
              <a:rPr lang="ru-RU" sz="3200" b="1" i="1" dirty="0" smtClean="0">
                <a:solidFill>
                  <a:srgbClr val="0000FF"/>
                </a:solidFill>
              </a:rPr>
            </a:br>
            <a:endParaRPr lang="ru-RU" sz="3200" b="1" i="1" dirty="0" smtClean="0">
              <a:solidFill>
                <a:srgbClr val="0000FF"/>
              </a:solidFill>
            </a:endParaRP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" y="838200"/>
            <a:ext cx="8540750" cy="5715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6600CC"/>
                </a:solidFill>
              </a:rPr>
              <a:t>Доходы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1" i="1" dirty="0" smtClean="0">
                <a:solidFill>
                  <a:srgbClr val="CC3300"/>
                </a:solidFill>
              </a:rPr>
              <a:t>Расходы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</a:t>
            </a:r>
            <a:r>
              <a:rPr lang="ru-RU" sz="2800" b="1" i="1" dirty="0" smtClean="0">
                <a:solidFill>
                  <a:srgbClr val="008000"/>
                </a:solidFill>
              </a:rPr>
              <a:t> </a:t>
            </a:r>
            <a:r>
              <a:rPr lang="ru-RU" sz="2800" b="1" i="1" dirty="0" smtClean="0">
                <a:solidFill>
                  <a:srgbClr val="333399"/>
                </a:solidFill>
              </a:rPr>
              <a:t>Дефицит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800" b="1" i="1" dirty="0" smtClean="0">
                <a:solidFill>
                  <a:srgbClr val="FF6600"/>
                </a:solidFill>
              </a:rPr>
              <a:t>Профицит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i="1" dirty="0" smtClean="0">
                <a:effectLst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dirty="0" smtClean="0">
              <a:effectLst/>
            </a:endParaRPr>
          </a:p>
        </p:txBody>
      </p:sp>
      <p:pic>
        <p:nvPicPr>
          <p:cNvPr id="98309" name="Рисунок 14"/>
          <p:cNvPicPr>
            <a:picLocks noChangeAspect="1" noChangeArrowheads="1"/>
          </p:cNvPicPr>
          <p:nvPr/>
        </p:nvPicPr>
        <p:blipFill>
          <a:blip r:embed="rId2" cstate="print"/>
          <a:srcRect t="25940" b="17459"/>
          <a:stretch>
            <a:fillRect/>
          </a:stretch>
        </p:blipFill>
        <p:spPr bwMode="auto">
          <a:xfrm>
            <a:off x="658813" y="2235200"/>
            <a:ext cx="12334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0" name="Рисунок 15"/>
          <p:cNvPicPr>
            <a:picLocks noChangeAspect="1" noChangeArrowheads="1"/>
          </p:cNvPicPr>
          <p:nvPr/>
        </p:nvPicPr>
        <p:blipFill>
          <a:blip r:embed="rId3" cstate="print"/>
          <a:srcRect t="24059" b="17294"/>
          <a:stretch>
            <a:fillRect/>
          </a:stretch>
        </p:blipFill>
        <p:spPr bwMode="auto">
          <a:xfrm>
            <a:off x="1906587" y="1358900"/>
            <a:ext cx="1201739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1" name="Рисунок 16"/>
          <p:cNvPicPr>
            <a:picLocks noChangeAspect="1" noChangeArrowheads="1"/>
          </p:cNvPicPr>
          <p:nvPr/>
        </p:nvPicPr>
        <p:blipFill>
          <a:blip r:embed="rId2" cstate="print"/>
          <a:srcRect t="25938" b="17294"/>
          <a:stretch>
            <a:fillRect/>
          </a:stretch>
        </p:blipFill>
        <p:spPr bwMode="auto">
          <a:xfrm>
            <a:off x="5618163" y="1330325"/>
            <a:ext cx="12334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2" name="Рисунок 17"/>
          <p:cNvPicPr>
            <a:picLocks noChangeAspect="1" noChangeArrowheads="1"/>
          </p:cNvPicPr>
          <p:nvPr/>
        </p:nvPicPr>
        <p:blipFill>
          <a:blip r:embed="rId3" cstate="print"/>
          <a:srcRect t="24060" b="17461"/>
          <a:stretch>
            <a:fillRect/>
          </a:stretch>
        </p:blipFill>
        <p:spPr bwMode="auto">
          <a:xfrm>
            <a:off x="6851650" y="2085975"/>
            <a:ext cx="121285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3" name="Схема 20"/>
          <p:cNvPicPr>
            <a:picLocks noChangeArrowheads="1"/>
          </p:cNvPicPr>
          <p:nvPr/>
        </p:nvPicPr>
        <p:blipFill>
          <a:blip r:embed="rId4" cstate="print"/>
          <a:srcRect l="-15710" r="-15558"/>
          <a:stretch>
            <a:fillRect/>
          </a:stretch>
        </p:blipFill>
        <p:spPr bwMode="auto">
          <a:xfrm>
            <a:off x="250825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4" name="Схема 21"/>
          <p:cNvPicPr>
            <a:picLocks noChangeArrowheads="1"/>
          </p:cNvPicPr>
          <p:nvPr/>
        </p:nvPicPr>
        <p:blipFill>
          <a:blip r:embed="rId5" cstate="print"/>
          <a:srcRect l="-15710" r="-15558"/>
          <a:stretch>
            <a:fillRect/>
          </a:stretch>
        </p:blipFill>
        <p:spPr bwMode="auto">
          <a:xfrm>
            <a:off x="5224463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4394" name="AutoShape 11"/>
          <p:cNvSpPr>
            <a:spLocks noChangeArrowheads="1"/>
          </p:cNvSpPr>
          <p:nvPr/>
        </p:nvSpPr>
        <p:spPr bwMode="auto">
          <a:xfrm>
            <a:off x="615950" y="3532188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5" name="AutoShape 12"/>
          <p:cNvSpPr>
            <a:spLocks noChangeArrowheads="1"/>
          </p:cNvSpPr>
          <p:nvPr/>
        </p:nvSpPr>
        <p:spPr bwMode="auto">
          <a:xfrm>
            <a:off x="189230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i="0" dirty="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 i="0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44396" name="AutoShape 13"/>
          <p:cNvSpPr>
            <a:spLocks noChangeArrowheads="1"/>
          </p:cNvSpPr>
          <p:nvPr/>
        </p:nvSpPr>
        <p:spPr bwMode="auto">
          <a:xfrm>
            <a:off x="5618163" y="3517900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7" name="AutoShape 14"/>
          <p:cNvSpPr>
            <a:spLocks noChangeArrowheads="1"/>
          </p:cNvSpPr>
          <p:nvPr/>
        </p:nvSpPr>
        <p:spPr bwMode="auto">
          <a:xfrm>
            <a:off x="685165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>
            <a:off x="301625" y="6858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0" y="898525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kern="0" dirty="0" smtClean="0">
                <a:solidFill>
                  <a:srgbClr val="000000"/>
                </a:solidFill>
                <a:effectLst/>
              </a:rPr>
              <a:t>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b="0" kern="0" dirty="0" smtClean="0">
                <a:effectLst/>
              </a:rPr>
              <a:t>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b="0" i="0" kern="0" dirty="0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3900" b="1" dirty="0" smtClean="0">
              <a:solidFill>
                <a:srgbClr val="6600C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rgbClr val="F50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-  4 093 037,0 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Расходы – 4 190 674,1 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 – 97 637,1 тыс. рублей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	 </a:t>
            </a:r>
            <a:r>
              <a:rPr lang="ru-RU" sz="1800" b="1" i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Источниками покрытия дефицита бюджета являются:</a:t>
            </a: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Остатки средств на начало года – </a:t>
            </a: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12637,1 тыс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рублей;</a:t>
            </a: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 кредитных организаций – </a:t>
            </a: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85000,0 тыс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рублей.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effectLst/>
                <a:latin typeface="Verdana" pitchFamily="34" charset="0"/>
                <a:cs typeface="Times New Roman" pitchFamily="18" charset="0"/>
              </a:rPr>
              <a:t> 	</a:t>
            </a: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8723313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проекта бюджета </a:t>
            </a:r>
            <a:b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</a:t>
            </a:r>
            <a:b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2021 год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проекта бюджета 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 на плановый период 2022 и 2023 годов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r>
              <a:rPr lang="ru-RU" sz="1600" b="1" i="1" dirty="0" smtClean="0">
                <a:solidFill>
                  <a:srgbClr val="0000FF"/>
                </a:solidFill>
                <a:effectLst/>
              </a:rPr>
              <a:t>тыс. рублей</a:t>
            </a:r>
            <a:endParaRPr lang="ru-RU" sz="32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26518097"/>
              </p:ext>
            </p:extLst>
          </p:nvPr>
        </p:nvGraphicFramePr>
        <p:xfrm>
          <a:off x="334963" y="2362200"/>
          <a:ext cx="8540750" cy="3261197"/>
        </p:xfrm>
        <a:graphic>
          <a:graphicData uri="http://schemas.openxmlformats.org/drawingml/2006/table">
            <a:tbl>
              <a:tblPr/>
              <a:tblGrid>
                <a:gridCol w="3552825"/>
                <a:gridCol w="2428875"/>
                <a:gridCol w="255905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2022 ГОД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7604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3 311 116,6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3 359 434,8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91386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3 311 116,6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3 359 434,8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0193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(-)-дефицит,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(+)-профицит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Некоторые особенности планирования доходов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753600" cy="6076950"/>
          </a:xfrm>
        </p:spPr>
        <p:txBody>
          <a:bodyPr/>
          <a:lstStyle/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         В бюджет Минераловодского городского округа зачисляются доходы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Федерации.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Размеры дифференцированных нормативов отчислений в местные бюджеты устанавливаются исходя из </a:t>
            </a:r>
            <a:r>
              <a:rPr lang="ru-RU" sz="2400" b="1" i="1" u="sng" dirty="0" smtClean="0">
                <a:solidFill>
                  <a:srgbClr val="FFFFCC"/>
                </a:solidFill>
                <a:latin typeface="Times New Roman" pitchFamily="18" charset="0"/>
              </a:rPr>
              <a:t>протяженности автомобильных дорог местного значения, находящихся в собственности муниципального образования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87" name="Rectangle 391"/>
          <p:cNvSpPr>
            <a:spLocks noGrp="1" noRot="1" noChangeArrowheads="1"/>
          </p:cNvSpPr>
          <p:nvPr>
            <p:ph type="title"/>
          </p:nvPr>
        </p:nvSpPr>
        <p:spPr>
          <a:xfrm>
            <a:off x="301625" y="304800"/>
            <a:ext cx="8510588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Прогнозируемый объем доходов на 2021 год                                               и плановый период 2022 и 2023 годов</a:t>
            </a:r>
          </a:p>
        </p:txBody>
      </p:sp>
      <p:sp>
        <p:nvSpPr>
          <p:cNvPr id="106892" name="Line 396"/>
          <p:cNvSpPr>
            <a:spLocks noChangeShapeType="1"/>
          </p:cNvSpPr>
          <p:nvPr/>
        </p:nvSpPr>
        <p:spPr bwMode="auto">
          <a:xfrm>
            <a:off x="301625" y="13716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CCECFF"/>
              </a:buCl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63194"/>
              </p:ext>
            </p:extLst>
          </p:nvPr>
        </p:nvGraphicFramePr>
        <p:xfrm>
          <a:off x="1219200" y="1219200"/>
          <a:ext cx="6480174" cy="1098549"/>
        </p:xfrm>
        <a:graphic>
          <a:graphicData uri="http://schemas.openxmlformats.org/drawingml/2006/table">
            <a:tbl>
              <a:tblPr firstRow="1" bandRow="1"/>
              <a:tblGrid>
                <a:gridCol w="2160058"/>
                <a:gridCol w="2160058"/>
                <a:gridCol w="2160058"/>
              </a:tblGrid>
              <a:tr h="36618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ДОХОДОВ, тыс. рублей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6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</a:tr>
              <a:tr h="36618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093 037,04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3 311 116,56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3 359 434,81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11501"/>
              </p:ext>
            </p:extLst>
          </p:nvPr>
        </p:nvGraphicFramePr>
        <p:xfrm>
          <a:off x="0" y="2590800"/>
          <a:ext cx="4419600" cy="1828801"/>
        </p:xfrm>
        <a:graphic>
          <a:graphicData uri="http://schemas.openxmlformats.org/drawingml/2006/table">
            <a:tbl>
              <a:tblPr firstRow="1" bandRow="1"/>
              <a:tblGrid>
                <a:gridCol w="1473200"/>
                <a:gridCol w="1473200"/>
                <a:gridCol w="1473200"/>
              </a:tblGrid>
              <a:tr h="80520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Налоговые и неналоговые доходы тыс. рублей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179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2021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179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857 994,8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855 487,09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869 909,42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5648"/>
              </p:ext>
            </p:extLst>
          </p:nvPr>
        </p:nvGraphicFramePr>
        <p:xfrm>
          <a:off x="4572000" y="2590800"/>
          <a:ext cx="4572000" cy="1828800"/>
        </p:xfrm>
        <a:graphic>
          <a:graphicData uri="http://schemas.openxmlformats.org/drawingml/2006/table">
            <a:tbl>
              <a:tblPr firstRow="1" bandRow="1"/>
              <a:tblGrid>
                <a:gridCol w="1524000"/>
                <a:gridCol w="1524000"/>
                <a:gridCol w="1524000"/>
              </a:tblGrid>
              <a:tr h="96758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Безвозмездные поступления,             тыс. рублей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060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2021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60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3 235 042,24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2 455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629,47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2 489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525,39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8534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214813"/>
            <a:ext cx="158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5" name="Picture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14813"/>
            <a:ext cx="158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6" name="Picture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24100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7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4100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799"/>
          </a:xfr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20" b="1" dirty="0" smtClean="0">
              <a:solidFill>
                <a:srgbClr val="0000FF"/>
              </a:solidFill>
              <a:effectLst/>
            </a:endParaRPr>
          </a:p>
          <a:p>
            <a:pPr marL="0" indent="0" algn="ctr">
              <a:buNone/>
              <a:defRPr/>
            </a:pPr>
            <a:endParaRPr lang="ru-RU" sz="1710" b="1" dirty="0" smtClean="0">
              <a:solidFill>
                <a:srgbClr val="F505B6"/>
              </a:solidFill>
              <a:effectLst/>
            </a:endParaRPr>
          </a:p>
          <a:p>
            <a:pPr marL="0" indent="0" algn="ctr">
              <a:buNone/>
              <a:defRPr/>
            </a:pPr>
            <a:r>
              <a:rPr lang="ru-RU" sz="1710" b="1" dirty="0" smtClean="0">
                <a:solidFill>
                  <a:srgbClr val="6600CC"/>
                </a:solidFill>
                <a:effectLst/>
              </a:rPr>
              <a:t>Надеемся</a:t>
            </a:r>
            <a:r>
              <a:rPr lang="ru-RU" sz="1710" b="1" dirty="0">
                <a:solidFill>
                  <a:srgbClr val="6600CC"/>
                </a:solidFill>
                <a:effectLst/>
              </a:rPr>
              <a:t>, что представление бюджета </a:t>
            </a:r>
            <a:r>
              <a:rPr lang="ru-RU" sz="1710" b="1" dirty="0" smtClean="0">
                <a:solidFill>
                  <a:srgbClr val="6600CC"/>
                </a:solidFill>
                <a:effectLst/>
              </a:rPr>
              <a:t>Минераловодского </a:t>
            </a:r>
            <a:r>
              <a:rPr lang="ru-RU" sz="1710" b="1" dirty="0">
                <a:solidFill>
                  <a:srgbClr val="6600CC"/>
                </a:solidFill>
                <a:effectLst/>
              </a:rPr>
              <a:t>городского округа в понятной и простой форме расскажет о том, кто и как пополняет муниципальную казну, как происходит её распределение, </a:t>
            </a:r>
            <a:r>
              <a:rPr lang="ru-RU" sz="1710" b="1" dirty="0" smtClean="0">
                <a:solidFill>
                  <a:srgbClr val="6600CC"/>
                </a:solidFill>
                <a:effectLst/>
              </a:rPr>
              <a:t>по каким социальным направлениям. </a:t>
            </a:r>
            <a:endParaRPr lang="ru-RU" sz="1710" b="1" dirty="0">
              <a:solidFill>
                <a:srgbClr val="6600CC"/>
              </a:solidFill>
              <a:effectLst/>
            </a:endParaRPr>
          </a:p>
          <a:p>
            <a:pPr marL="0" indent="0" algn="ctr"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Мы </a:t>
            </a:r>
            <a:r>
              <a:rPr lang="ru-RU" sz="1710" b="1" dirty="0">
                <a:solidFill>
                  <a:schemeClr val="tx2">
                    <a:lumMod val="50000"/>
                  </a:schemeClr>
                </a:solidFill>
                <a:effectLst/>
              </a:rPr>
              <a:t>убеждены, что представленный материал окажется не только интересным с познавательной точки зрения, но и полезным в повседневной жизни. 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0070C0"/>
                </a:solidFill>
                <a:effectLst/>
              </a:rPr>
              <a:t>В данном материале отражены основные параметры бюджета Минераловодского городского округа Ставропольского края на 2021 год и плановый период 2022 и 2023 годов, основные экономические показатели, основные направления бюджетной политики.</a:t>
            </a:r>
          </a:p>
          <a:p>
            <a:pPr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3549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6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1113" y="2028825"/>
          <a:ext cx="4960937" cy="477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90" name="Лист" r:id="rId4" imgW="4962574" imgH="4779678" progId="Excel.Sheet.8">
                  <p:embed/>
                </p:oleObj>
              </mc:Choice>
              <mc:Fallback>
                <p:oleObj name="Лист" r:id="rId4" imgW="4962574" imgH="4779678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2028825"/>
                        <a:ext cx="4960937" cy="477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Диаграмма 5"/>
          <p:cNvGraphicFramePr>
            <a:graphicFrameLocks/>
          </p:cNvGraphicFramePr>
          <p:nvPr/>
        </p:nvGraphicFramePr>
        <p:xfrm>
          <a:off x="4946650" y="2089150"/>
          <a:ext cx="4064000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91" name="Лист" r:id="rId6" imgW="4060288" imgH="4730906" progId="Excel.Sheet.8">
                  <p:embed/>
                </p:oleObj>
              </mc:Choice>
              <mc:Fallback>
                <p:oleObj name="Лист" r:id="rId6" imgW="4060288" imgH="4730906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2089150"/>
                        <a:ext cx="4064000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82081"/>
              </p:ext>
            </p:extLst>
          </p:nvPr>
        </p:nvGraphicFramePr>
        <p:xfrm>
          <a:off x="76200" y="1447800"/>
          <a:ext cx="45212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0223" y="533400"/>
            <a:ext cx="3903633" cy="75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</a:p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НАЛОГОВЫХ ДОХОДОВ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9185" y="533400"/>
            <a:ext cx="4331635" cy="75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</a:p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НЕНАЛОГОВЫХ ДОХОДОВ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548057"/>
              </p:ext>
            </p:extLst>
          </p:nvPr>
        </p:nvGraphicFramePr>
        <p:xfrm>
          <a:off x="4648200" y="1397000"/>
          <a:ext cx="4495799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/>
      <p:bldP spid="9" grpId="0"/>
      <p:bldGraphic spid="11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налоговыми и неналоговыми доходами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душу населения</a:t>
            </a:r>
            <a: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endParaRPr lang="ru-RU" sz="3200" b="1" i="1" dirty="0" smtClean="0">
              <a:solidFill>
                <a:srgbClr val="7030A0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629286"/>
              </p:ext>
            </p:extLst>
          </p:nvPr>
        </p:nvGraphicFramePr>
        <p:xfrm>
          <a:off x="-1" y="1828801"/>
          <a:ext cx="9144000" cy="4910702"/>
        </p:xfrm>
        <a:graphic>
          <a:graphicData uri="http://schemas.openxmlformats.org/drawingml/2006/table">
            <a:tbl>
              <a:tblPr/>
              <a:tblGrid>
                <a:gridCol w="3802068"/>
                <a:gridCol w="1876390"/>
                <a:gridCol w="1794807"/>
                <a:gridCol w="1670735"/>
              </a:tblGrid>
              <a:tr h="110069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7041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(тыс. чел.)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137,73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137,17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137,17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5935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ОБЪЁМ НАЛОГОВЫХ И НЕНАЛОГОВЫХ ДОХОДОВ (</a:t>
                      </a:r>
                      <a:r>
                        <a:rPr lang="ru-RU" sz="18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рублей)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860 168,9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823 625,3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857 994,8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51233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ОБЕСПЕЧЕННОСТЬ НА ДУШУ НАСЕЛЕНИЯ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6 245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6 004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6 255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787" y="241300"/>
            <a:ext cx="8510588" cy="132556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Подушевые показатели доходов в сравнении с другими городскими округами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47141"/>
              </p:ext>
            </p:extLst>
          </p:nvPr>
        </p:nvGraphicFramePr>
        <p:xfrm>
          <a:off x="301625" y="1981200"/>
          <a:ext cx="8540750" cy="415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800062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219200"/>
          </a:xfrm>
        </p:spPr>
        <p:txBody>
          <a:bodyPr anchor="t" anchorCtr="1"/>
          <a:lstStyle/>
          <a:p>
            <a:pPr>
              <a:defRPr/>
            </a:pPr>
            <a:r>
              <a:rPr lang="ru-RU" sz="3200" b="1" i="1" dirty="0" smtClean="0">
                <a:solidFill>
                  <a:srgbClr val="0000FF"/>
                </a:solidFill>
              </a:rPr>
              <a:t>Структура безвозмездных поступлений от других </a:t>
            </a:r>
            <a:r>
              <a:rPr lang="ru-RU" sz="3300" b="1" i="1" dirty="0" smtClean="0">
                <a:solidFill>
                  <a:srgbClr val="0000FF"/>
                </a:solidFill>
              </a:rPr>
              <a:t>бюджетов</a:t>
            </a:r>
            <a:r>
              <a:rPr lang="ru-RU" sz="3200" b="1" i="1" dirty="0" smtClean="0">
                <a:solidFill>
                  <a:srgbClr val="0000FF"/>
                </a:solidFill>
              </a:rPr>
              <a:t> бюджетной системы РФ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01675641"/>
              </p:ext>
            </p:extLst>
          </p:nvPr>
        </p:nvGraphicFramePr>
        <p:xfrm>
          <a:off x="63500" y="16764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747735"/>
              </p:ext>
            </p:extLst>
          </p:nvPr>
        </p:nvGraphicFramePr>
        <p:xfrm>
          <a:off x="4343400" y="1727200"/>
          <a:ext cx="4800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300" b="1" i="1" dirty="0" smtClean="0">
                <a:solidFill>
                  <a:srgbClr val="0000FF"/>
                </a:solidFill>
              </a:rPr>
              <a:t>Динамика изменения доходов местного бюджета за 2019 - 2021 гг.</a:t>
            </a:r>
            <a:br>
              <a:rPr lang="ru-RU" sz="3300" b="1" i="1" dirty="0" smtClean="0">
                <a:solidFill>
                  <a:srgbClr val="0000FF"/>
                </a:solidFill>
              </a:rPr>
            </a:br>
            <a:endParaRPr lang="ru-RU" sz="33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661750"/>
              </p:ext>
            </p:extLst>
          </p:nvPr>
        </p:nvGraphicFramePr>
        <p:xfrm>
          <a:off x="0" y="1676400"/>
          <a:ext cx="9144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2580" name="TextBox 9"/>
          <p:cNvSpPr txBox="1">
            <a:spLocks noChangeArrowheads="1"/>
          </p:cNvSpPr>
          <p:nvPr/>
        </p:nvSpPr>
        <p:spPr bwMode="auto">
          <a:xfrm>
            <a:off x="7629525" y="1377951"/>
            <a:ext cx="13747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r>
              <a:rPr lang="ru-RU" altLang="ru-RU" sz="1400" u="sng" dirty="0">
                <a:solidFill>
                  <a:srgbClr val="0070C0"/>
                </a:solidFill>
              </a:rPr>
              <a:t>тыс. рублей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Рейтинг отраслей экономической деятельности в поступлении налоговых доходов бюджета Минераловодского городского округа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800544"/>
              </p:ext>
            </p:extLst>
          </p:nvPr>
        </p:nvGraphicFramePr>
        <p:xfrm>
          <a:off x="301625" y="1252537"/>
          <a:ext cx="8689974" cy="545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0" grpId="1"/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ru-RU" altLang="ru-RU" sz="2400" b="1" i="1" u="sng" dirty="0" smtClean="0">
                <a:solidFill>
                  <a:srgbClr val="0000FF"/>
                </a:solidFill>
                <a:effectLst/>
              </a:rPr>
              <a:t>Основные направления бюджетной политики</a:t>
            </a: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Минераловодского городского округа на 2021 год и плановый период  2022 и 2023 годов</a:t>
            </a:r>
          </a:p>
        </p:txBody>
      </p:sp>
      <p:sp>
        <p:nvSpPr>
          <p:cNvPr id="1003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484313"/>
            <a:ext cx="9144000" cy="537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effectLst/>
                <a:latin typeface="Bookman Old Style" pitchFamily="18" charset="0"/>
              </a:rPr>
              <a:t> </a:t>
            </a: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Обеспечение долгосрочной сбалансированности и финансовой устойчивости местного бюджета.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Повышение результативности бюджетных расходов;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Оптимизация бюджетных расходов с одновременным определением  их приоритетности и повышения эффективности финансовых ресурсов.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01625" y="3489056"/>
            <a:ext cx="8510588" cy="32993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2000" b="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Основными задачами бюджетной политики</a:t>
            </a:r>
            <a:r>
              <a:rPr lang="ru-RU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являются:</a:t>
            </a:r>
          </a:p>
          <a:p>
            <a:pPr indent="342900" algn="l">
              <a:defRPr/>
            </a:pPr>
            <a:endParaRPr lang="ru-RU" sz="16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применение программно-целевых методов бюджетного планирования;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повышение эффективности и результативности использования     имеющихся инструментов программно-целевого управления;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создание условий для повышения качества оказания муниципальных услуг </a:t>
            </a:r>
            <a:r>
              <a:rPr lang="ru-RU" sz="18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(выполнения работ</a:t>
            </a: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);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повышение эффективности использования бюджетных средств;                             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     исполнение в полном объеме публичных обязательств </a:t>
            </a:r>
            <a:r>
              <a:rPr lang="ru-RU" sz="18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перед </a:t>
            </a: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населением</a:t>
            </a:r>
            <a:r>
              <a:rPr lang="ru-RU" sz="1800" b="0" dirty="0">
                <a:solidFill>
                  <a:srgbClr val="0000FF"/>
                </a:solidFill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  <p:bldP spid="100355" grpId="0"/>
      <p:bldP spid="100355" grpId="1"/>
      <p:bldP spid="100356" grpId="0"/>
      <p:bldP spid="10035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213" y="228600"/>
            <a:ext cx="8510587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</a:rPr>
              <a:t>Расходы бюджета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5588" y="1143000"/>
            <a:ext cx="8888412" cy="548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денежные средства, выплачиваемые из бюджета </a:t>
            </a:r>
          </a:p>
        </p:txBody>
      </p:sp>
      <p:sp>
        <p:nvSpPr>
          <p:cNvPr id="155652" name="Rectangle 8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3" name="Rectangle 9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4" name="Rectangle 1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5" name="Rectangle 960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6" name="Rectangle 96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7" name="Rectangle 962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39217" name="Oval 2001"/>
          <p:cNvSpPr>
            <a:spLocks noChangeArrowheads="1"/>
          </p:cNvSpPr>
          <p:nvPr/>
        </p:nvSpPr>
        <p:spPr bwMode="auto">
          <a:xfrm>
            <a:off x="2162175" y="3567112"/>
            <a:ext cx="2317750" cy="1309688"/>
          </a:xfrm>
          <a:prstGeom prst="ellipse">
            <a:avLst/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2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программам</a:t>
            </a:r>
            <a:endParaRPr lang="ru-RU" sz="12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6" name="Oval 2000"/>
          <p:cNvSpPr>
            <a:spLocks noChangeArrowheads="1"/>
          </p:cNvSpPr>
          <p:nvPr/>
        </p:nvSpPr>
        <p:spPr bwMode="auto">
          <a:xfrm>
            <a:off x="4511675" y="3567112"/>
            <a:ext cx="2032000" cy="13096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5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5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функциям</a:t>
            </a:r>
            <a:endParaRPr lang="ru-RU" sz="15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5" name="Oval 1999"/>
          <p:cNvSpPr>
            <a:spLocks noChangeArrowheads="1"/>
          </p:cNvSpPr>
          <p:nvPr/>
        </p:nvSpPr>
        <p:spPr bwMode="auto">
          <a:xfrm>
            <a:off x="6569074" y="3557588"/>
            <a:ext cx="2422525" cy="1319211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b="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главным распорядителям средств местного бюджета</a:t>
            </a:r>
            <a:endParaRPr lang="ru-RU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14" name="Oval 1998"/>
          <p:cNvSpPr>
            <a:spLocks noChangeArrowheads="1"/>
          </p:cNvSpPr>
          <p:nvPr/>
        </p:nvSpPr>
        <p:spPr bwMode="auto">
          <a:xfrm>
            <a:off x="0" y="3567113"/>
            <a:ext cx="2162175" cy="1309686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типам расходных обязательств</a:t>
            </a:r>
            <a:endParaRPr lang="ru-RU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3" name="Oval 1997"/>
          <p:cNvSpPr>
            <a:spLocks noChangeArrowheads="1"/>
          </p:cNvSpPr>
          <p:nvPr/>
        </p:nvSpPr>
        <p:spPr bwMode="auto">
          <a:xfrm>
            <a:off x="3305174" y="2073275"/>
            <a:ext cx="2714625" cy="112395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000" b="0" i="0" dirty="0">
                <a:solidFill>
                  <a:schemeClr val="tx1"/>
                </a:solidFill>
              </a:rPr>
              <a:t/>
            </a:r>
            <a:br>
              <a:rPr lang="ru-RU" sz="1000" b="0" i="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2000" b="0" i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7" name="Line 1996"/>
          <p:cNvSpPr>
            <a:spLocks noChangeShapeType="1"/>
          </p:cNvSpPr>
          <p:nvPr/>
        </p:nvSpPr>
        <p:spPr bwMode="auto">
          <a:xfrm flipH="1">
            <a:off x="1619250" y="2819400"/>
            <a:ext cx="1685925" cy="7381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8" name="Line 1995"/>
          <p:cNvSpPr>
            <a:spLocks noChangeShapeType="1"/>
          </p:cNvSpPr>
          <p:nvPr/>
        </p:nvSpPr>
        <p:spPr bwMode="auto">
          <a:xfrm flipH="1">
            <a:off x="3429000" y="3163888"/>
            <a:ext cx="390525" cy="3937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9" name="Line 1994"/>
          <p:cNvSpPr>
            <a:spLocks noChangeShapeType="1"/>
          </p:cNvSpPr>
          <p:nvPr/>
        </p:nvSpPr>
        <p:spPr bwMode="auto">
          <a:xfrm>
            <a:off x="5181600" y="3144838"/>
            <a:ext cx="542925" cy="4127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80" name="Line 1993"/>
          <p:cNvSpPr>
            <a:spLocks noChangeShapeType="1"/>
          </p:cNvSpPr>
          <p:nvPr/>
        </p:nvSpPr>
        <p:spPr bwMode="auto">
          <a:xfrm>
            <a:off x="5724525" y="2811463"/>
            <a:ext cx="1714500" cy="7556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5677" name="Rectangle 2009"/>
          <p:cNvSpPr>
            <a:spLocks noChangeArrowheads="1"/>
          </p:cNvSpPr>
          <p:nvPr/>
        </p:nvSpPr>
        <p:spPr bwMode="auto">
          <a:xfrm>
            <a:off x="609600" y="-193675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139607" name="Group 2391"/>
          <p:cNvGraphicFramePr>
            <a:graphicFrameLocks noGrp="1"/>
          </p:cNvGraphicFramePr>
          <p:nvPr/>
        </p:nvGraphicFramePr>
        <p:xfrm>
          <a:off x="619125" y="-184150"/>
          <a:ext cx="600075" cy="517530"/>
        </p:xfrm>
        <a:graphic>
          <a:graphicData uri="http://schemas.openxmlformats.org/drawingml/2006/table">
            <a:tbl>
              <a:tblPr/>
              <a:tblGrid>
                <a:gridCol w="60007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405" marB="45405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9613" name="Line 2397"/>
          <p:cNvSpPr>
            <a:spLocks noChangeShapeType="1"/>
          </p:cNvSpPr>
          <p:nvPr/>
        </p:nvSpPr>
        <p:spPr bwMode="auto">
          <a:xfrm>
            <a:off x="301625" y="1087438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3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3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3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5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расходов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366982"/>
              </p:ext>
            </p:extLst>
          </p:nvPr>
        </p:nvGraphicFramePr>
        <p:xfrm>
          <a:off x="334962" y="1581150"/>
          <a:ext cx="8540751" cy="442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4" grpId="1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i?id=95115298-5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03825"/>
            <a:ext cx="1905000" cy="1654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i?id=143963158-2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4384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Приоритетными расходами местного бюджета являются :</a:t>
            </a: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914400"/>
            <a:ext cx="9144000" cy="4289425"/>
          </a:xfrm>
        </p:spPr>
        <p:txBody>
          <a:bodyPr/>
          <a:lstStyle/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оплата труда и начисления на выплаты по оплате труда;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и погашение муниципального долга;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уплата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налогов, сборов и иных платежей;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финансовое обеспечение мероприятий, связанных с профилактикой и устранением последствий распространения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коронавирусной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инфекции;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коммунальные услуги и услуги связи;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продуктов питания и оплату услуг по организации питания для муниципальных учреждений образования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 муниципальным бюджетным учреждениям на выполнение муниципального задания</a:t>
            </a:r>
            <a:r>
              <a:rPr lang="ru-RU" altLang="ru-RU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2776" name="Picture 8" descr="i?id=592552895-5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25146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4" name="Picture 2" descr="https://moykursk.ru/images/%D0%BA%D0%BE%D1%80%D0%BE%D0%BD%D0%B0%D0%B2%D0%B8%D1%80%D1%80%D1%80%D1%80%D1%80%D1%83%D1%81%D1%81%D1%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2286000" cy="167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i?id=144437268-4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6600FF"/>
                </a:solidFill>
              </a:rPr>
              <a:t>ЧТО ТАКОЕ «БЮДЖЕТ ДЛЯ ГРАЖДАН»?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19200"/>
            <a:ext cx="8540750" cy="2971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5400" dirty="0" smtClean="0">
                <a:solidFill>
                  <a:srgbClr val="99CCFF"/>
                </a:solidFill>
                <a:effectLst/>
                <a:latin typeface="Times New Roman" pitchFamily="18" charset="0"/>
              </a:rPr>
              <a:t>	</a:t>
            </a:r>
            <a:r>
              <a:rPr lang="ru-RU" altLang="ru-RU" sz="2400" b="1" dirty="0" smtClean="0">
                <a:solidFill>
                  <a:srgbClr val="FFFFCC"/>
                </a:solidFill>
                <a:effectLst/>
                <a:latin typeface="Times New Roman" pitchFamily="18" charset="0"/>
              </a:rPr>
              <a:t>Бюджет для граждан» – аналитический документ, разрабатываемый в целях предоставления гражданам актуальной информации о бюджете в формате, доступном для широкого круга пользователей</a:t>
            </a: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151788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762000"/>
            <a:ext cx="8689975" cy="5943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800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600" i="1" dirty="0" smtClean="0">
                <a:solidFill>
                  <a:srgbClr val="0000FF"/>
                </a:solidFill>
                <a:effectLst/>
              </a:rPr>
              <a:t>- это возникающие на основе закона, иного нормативного правового акта, договора или соглашения обязанности публично-правового образования или 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eaLnBrk="1" hangingPunct="1"/>
            <a:endParaRPr lang="ru-RU" altLang="ru-RU" sz="1600" i="1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10588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700" b="1" i="1" dirty="0" smtClean="0">
                <a:solidFill>
                  <a:srgbClr val="0000FF"/>
                </a:solidFill>
              </a:rPr>
              <a:t>Понятия и типы расходных обязательств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5500" y="2143125"/>
            <a:ext cx="3558073" cy="37623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Расходные обязательства</a:t>
            </a:r>
          </a:p>
        </p:txBody>
      </p:sp>
      <p:sp>
        <p:nvSpPr>
          <p:cNvPr id="150536" name="AutoShape 8"/>
          <p:cNvSpPr>
            <a:spLocks noChangeArrowheads="1"/>
          </p:cNvSpPr>
          <p:nvPr/>
        </p:nvSpPr>
        <p:spPr bwMode="auto">
          <a:xfrm>
            <a:off x="620713" y="2806105"/>
            <a:ext cx="8191500" cy="163888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</a:rPr>
              <a:t>Публичные</a:t>
            </a:r>
            <a:r>
              <a:rPr lang="ru-RU" sz="1400" b="0" dirty="0" smtClean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ru-RU" b="0" dirty="0" smtClean="0">
                <a:solidFill>
                  <a:srgbClr val="000066"/>
                </a:solidFill>
                <a:latin typeface="Times New Roman" pitchFamily="18" charset="0"/>
              </a:rPr>
              <a:t>возникающие на основе закона, иного нормативного правового акта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</a:t>
            </a:r>
          </a:p>
        </p:txBody>
      </p:sp>
      <p:sp>
        <p:nvSpPr>
          <p:cNvPr id="150537" name="AutoShape 9"/>
          <p:cNvSpPr>
            <a:spLocks noChangeArrowheads="1"/>
          </p:cNvSpPr>
          <p:nvPr/>
        </p:nvSpPr>
        <p:spPr bwMode="auto">
          <a:xfrm>
            <a:off x="650875" y="4572000"/>
            <a:ext cx="8191500" cy="1447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</a:rPr>
              <a:t>Публичные нормативные -</a:t>
            </a:r>
            <a:r>
              <a:rPr lang="ru-RU" sz="1400" b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b="0" dirty="0" smtClean="0">
                <a:solidFill>
                  <a:srgbClr val="000066"/>
                </a:solidFill>
                <a:latin typeface="Times New Roman" pitchFamily="18" charset="0"/>
              </a:rPr>
              <a:t>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</a:t>
            </a:r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269875" y="5211763"/>
            <a:ext cx="87217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/>
          <a:lstStyle>
            <a:lvl1pPr indent="17621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300" b="0" i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 flipH="1">
            <a:off x="304800" y="2519363"/>
            <a:ext cx="11113" cy="2509837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315913" y="3352800"/>
            <a:ext cx="36671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 flipV="1">
            <a:off x="280988" y="5029200"/>
            <a:ext cx="34766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315913" y="762000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  <p:bldP spid="150538" grpId="0"/>
      <p:bldP spid="150539" grpId="0" animBg="1"/>
      <p:bldP spid="1505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 descr="город в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313" y="0"/>
            <a:ext cx="8510587" cy="2438400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0066"/>
                </a:solidFill>
                <a:effectLst/>
              </a:rPr>
              <a:t>БЮДЖЕТНАЯ КЛАССИФИКАЦИЯ</a:t>
            </a:r>
            <a:r>
              <a:rPr lang="ru-RU" altLang="ru-RU" sz="1400" b="1" dirty="0" smtClean="0">
                <a:solidFill>
                  <a:srgbClr val="000066"/>
                </a:solidFill>
                <a:effectLst/>
              </a:rPr>
              <a:t/>
            </a:r>
            <a:br>
              <a:rPr lang="ru-RU" altLang="ru-RU" sz="1400" b="1" dirty="0" smtClean="0">
                <a:solidFill>
                  <a:srgbClr val="000066"/>
                </a:solidFill>
                <a:effectLst/>
              </a:rPr>
            </a:br>
            <a:r>
              <a:rPr lang="ru-RU" altLang="ru-RU" sz="1400" b="1" dirty="0" smtClean="0">
                <a:solidFill>
                  <a:schemeClr val="bg2"/>
                </a:solidFill>
                <a:effectLst/>
              </a:rPr>
              <a:t/>
            </a:r>
            <a:br>
              <a:rPr lang="ru-RU" altLang="ru-RU" sz="1400" b="1" dirty="0" smtClean="0">
                <a:solidFill>
                  <a:schemeClr val="bg2"/>
                </a:solidFill>
                <a:effectLst/>
              </a:rPr>
            </a:br>
            <a:r>
              <a:rPr lang="ru-RU" altLang="ru-RU" sz="1400" b="1" dirty="0" smtClean="0">
                <a:solidFill>
                  <a:srgbClr val="000099"/>
                </a:solidFill>
                <a:effectLst/>
              </a:rPr>
              <a:t>Бюджетная классификация Российской Федерации 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</a:t>
            </a:r>
            <a:br>
              <a:rPr lang="ru-RU" altLang="ru-RU" sz="1400" b="1" dirty="0" smtClean="0">
                <a:solidFill>
                  <a:srgbClr val="000099"/>
                </a:solidFill>
                <a:effectLst/>
              </a:rPr>
            </a:br>
            <a:endParaRPr lang="ru-RU" altLang="ru-RU" sz="1400" b="1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140293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3581400" y="2438400"/>
            <a:ext cx="2286000" cy="990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FF0000"/>
            </a:solidFill>
            <a:rou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/>
                </a:solidFill>
                <a:latin typeface="Verdana" pitchFamily="34" charset="0"/>
              </a:rPr>
              <a:t>Классификация расходов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/>
                </a:solidFill>
                <a:latin typeface="Verdana" pitchFamily="34" charset="0"/>
              </a:rPr>
              <a:t>по признакам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01625" y="4038600"/>
            <a:ext cx="2482850" cy="2514600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Функциональная</a:t>
            </a:r>
            <a:r>
              <a:rPr lang="ru-RU" sz="1400" b="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 классификация отражает направление средств бюджета на выполнение основных функций государства (муниципалитета) (раздел→ подраздел→ целевые статьи→ виды расходов)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3325813" y="4038600"/>
            <a:ext cx="2605087" cy="2441575"/>
          </a:xfrm>
          <a:prstGeom prst="rect">
            <a:avLst/>
          </a:prstGeom>
          <a:solidFill>
            <a:srgbClr val="FFFF99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Ведомственная </a:t>
            </a:r>
            <a:r>
              <a:rPr lang="ru-RU" sz="1400" b="0" dirty="0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классификация расходов бюджета непосредственно связана со структурой управления, она отображает группировку структур со статусом юридического лица, получающих бюджетные средства (главные распорядители средств бюджета)</a:t>
            </a: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6413500" y="4038600"/>
            <a:ext cx="2398713" cy="2432050"/>
          </a:xfrm>
          <a:prstGeom prst="rect">
            <a:avLst/>
          </a:prstGeom>
          <a:solidFill>
            <a:srgbClr val="3366FF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Экономическая</a:t>
            </a:r>
            <a:r>
              <a:rPr lang="ru-RU" sz="1400" b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классификация показывает деление расходов на текущие и капитальные, а также на выплату заработной платы, на материальные затраты, на приобретение товаров(услуг), выполнение работ (оказание услуг)</a:t>
            </a: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4343400" y="3429000"/>
            <a:ext cx="766763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158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40298" name="AutoShape 10"/>
          <p:cNvSpPr>
            <a:spLocks noChangeArrowheads="1"/>
          </p:cNvSpPr>
          <p:nvPr/>
        </p:nvSpPr>
        <p:spPr bwMode="auto">
          <a:xfrm rot="7897213">
            <a:off x="1496219" y="2801144"/>
            <a:ext cx="2081212" cy="882650"/>
          </a:xfrm>
          <a:prstGeom prst="curvedUpArrow">
            <a:avLst>
              <a:gd name="adj1" fmla="val 43643"/>
              <a:gd name="adj2" fmla="val 93902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40299" name="AutoShape 11"/>
          <p:cNvSpPr>
            <a:spLocks noChangeArrowheads="1"/>
          </p:cNvSpPr>
          <p:nvPr/>
        </p:nvSpPr>
        <p:spPr bwMode="auto">
          <a:xfrm rot="2313247">
            <a:off x="5930900" y="2673350"/>
            <a:ext cx="2255838" cy="947738"/>
          </a:xfrm>
          <a:prstGeom prst="curvedDownArrow">
            <a:avLst>
              <a:gd name="adj1" fmla="val 41974"/>
              <a:gd name="adj2" fmla="val 84157"/>
              <a:gd name="adj3" fmla="val 83417"/>
            </a:avLst>
          </a:prstGeom>
          <a:solidFill>
            <a:srgbClr val="3366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67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00CC"/>
                </a:solidFill>
              </a:rPr>
              <a:t>БЮДЖЕТНАЯ КЛАССИФИКАЦИЯ</a:t>
            </a:r>
          </a:p>
        </p:txBody>
      </p:sp>
      <p:sp>
        <p:nvSpPr>
          <p:cNvPr id="30909" name="Line 189"/>
          <p:cNvSpPr>
            <a:spLocks noChangeShapeType="1"/>
          </p:cNvSpPr>
          <p:nvPr/>
        </p:nvSpPr>
        <p:spPr bwMode="auto">
          <a:xfrm>
            <a:off x="2133600" y="3097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24" name="Line 204"/>
          <p:cNvSpPr>
            <a:spLocks noChangeShapeType="1"/>
          </p:cNvSpPr>
          <p:nvPr/>
        </p:nvSpPr>
        <p:spPr bwMode="auto">
          <a:xfrm>
            <a:off x="3962400" y="3097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66" name="Rectangle 446"/>
          <p:cNvSpPr>
            <a:spLocks noChangeArrowheads="1"/>
          </p:cNvSpPr>
          <p:nvPr/>
        </p:nvSpPr>
        <p:spPr bwMode="auto">
          <a:xfrm>
            <a:off x="0" y="1076325"/>
            <a:ext cx="91440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altLang="ru-RU" sz="1500" dirty="0">
                <a:solidFill>
                  <a:srgbClr val="800000"/>
                </a:solidFill>
                <a:latin typeface="Times New Roman" pitchFamily="18" charset="0"/>
              </a:rPr>
              <a:t>БЮДЖЕТНАЯ КЛАССИФИКАЦИЯ</a:t>
            </a:r>
            <a:r>
              <a:rPr lang="ru-RU" altLang="ru-RU" sz="1500" dirty="0">
                <a:solidFill>
                  <a:srgbClr val="0000CC"/>
                </a:solidFill>
                <a:latin typeface="Times New Roman" pitchFamily="18" charset="0"/>
              </a:rPr>
              <a:t> - </a:t>
            </a:r>
            <a:r>
              <a:rPr lang="ru-RU" altLang="ru-RU" sz="1200" dirty="0">
                <a:solidFill>
                  <a:srgbClr val="800000"/>
                </a:solidFill>
                <a:latin typeface="Times New Roman" pitchFamily="18" charset="0"/>
              </a:rPr>
              <a:t>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</a:t>
            </a:r>
          </a:p>
        </p:txBody>
      </p:sp>
      <p:sp>
        <p:nvSpPr>
          <p:cNvPr id="31167" name="Rectangle 447"/>
          <p:cNvSpPr>
            <a:spLocks noChangeArrowheads="1"/>
          </p:cNvSpPr>
          <p:nvPr/>
        </p:nvSpPr>
        <p:spPr bwMode="auto">
          <a:xfrm>
            <a:off x="-1588" y="1671638"/>
            <a:ext cx="9144001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ru-RU" altLang="ru-RU" sz="120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Состав бюджетной классификации (статья 19 Бюджетного кодекса):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доходов бюджетов;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400" i="1" dirty="0">
                <a:solidFill>
                  <a:srgbClr val="6600FF"/>
                </a:solidFill>
                <a:latin typeface="Times New Roman" pitchFamily="18" charset="0"/>
              </a:rPr>
              <a:t>классификация расходов бюджетов;</a:t>
            </a:r>
            <a:endParaRPr lang="ru-RU" altLang="ru-RU" sz="1400" dirty="0">
              <a:solidFill>
                <a:srgbClr val="6600FF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операций публично-правовых образований («классификация операций сектора государственного управления)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200" dirty="0">
              <a:solidFill>
                <a:srgbClr val="6600FF"/>
              </a:solidFill>
              <a:latin typeface="Times New Roman" pitchFamily="18" charset="0"/>
            </a:endParaRPr>
          </a:p>
        </p:txBody>
      </p:sp>
      <p:sp>
        <p:nvSpPr>
          <p:cNvPr id="31170" name="AutoShape 450"/>
          <p:cNvSpPr>
            <a:spLocks noChangeArrowheads="1"/>
          </p:cNvSpPr>
          <p:nvPr/>
        </p:nvSpPr>
        <p:spPr bwMode="auto">
          <a:xfrm>
            <a:off x="1588" y="4484688"/>
            <a:ext cx="914400" cy="657225"/>
          </a:xfrm>
          <a:prstGeom prst="upArrowCallout">
            <a:avLst>
              <a:gd name="adj1" fmla="val 34783"/>
              <a:gd name="adj2" fmla="val 34783"/>
              <a:gd name="adj3" fmla="val 16667"/>
              <a:gd name="adj4" fmla="val 66667"/>
            </a:avLst>
          </a:prstGeom>
          <a:solidFill>
            <a:srgbClr val="FF9900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800" dirty="0">
                <a:solidFill>
                  <a:srgbClr val="0000CC"/>
                </a:solidFill>
                <a:latin typeface="Times New Roman" pitchFamily="18" charset="0"/>
              </a:rPr>
              <a:t>Уникальный код </a:t>
            </a:r>
            <a:r>
              <a:rPr lang="ru-RU" altLang="ru-RU" sz="1000" dirty="0">
                <a:solidFill>
                  <a:srgbClr val="0000CC"/>
                </a:solidFill>
                <a:latin typeface="Times New Roman" pitchFamily="18" charset="0"/>
              </a:rPr>
              <a:t>ГРБС  </a:t>
            </a:r>
          </a:p>
        </p:txBody>
      </p:sp>
      <p:sp>
        <p:nvSpPr>
          <p:cNvPr id="31171" name="Rectangle 451"/>
          <p:cNvSpPr>
            <a:spLocks noChangeArrowheads="1"/>
          </p:cNvSpPr>
          <p:nvPr/>
        </p:nvSpPr>
        <p:spPr bwMode="auto">
          <a:xfrm>
            <a:off x="0" y="5548313"/>
            <a:ext cx="91424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1400" dirty="0">
                <a:solidFill>
                  <a:srgbClr val="0000CC"/>
                </a:solidFill>
                <a:latin typeface="Times New Roman" pitchFamily="18" charset="0"/>
              </a:rPr>
              <a:t>Главный распорядитель бюджетных средств</a:t>
            </a:r>
            <a:r>
              <a:rPr lang="ru-RU" altLang="ru-RU" sz="1100" dirty="0">
                <a:solidFill>
                  <a:srgbClr val="0000CC"/>
                </a:solidFill>
                <a:latin typeface="Times New Roman" pitchFamily="18" charset="0"/>
              </a:rPr>
              <a:t> - орган государственной власти (государственный орган), орган управления государственным внебюджетным фондом, </a:t>
            </a:r>
            <a:r>
              <a:rPr lang="ru-RU" altLang="ru-RU" sz="1200" u="sng" dirty="0">
                <a:solidFill>
                  <a:srgbClr val="0000CC"/>
                </a:solidFill>
                <a:latin typeface="Times New Roman" pitchFamily="18" charset="0"/>
              </a:rPr>
              <a:t>орган местного самоуправления</a:t>
            </a:r>
            <a:r>
              <a:rPr lang="ru-RU" altLang="ru-RU" sz="1100" dirty="0">
                <a:solidFill>
                  <a:srgbClr val="0000CC"/>
                </a:solidFill>
                <a:latin typeface="Times New Roman" pitchFamily="18" charset="0"/>
              </a:rPr>
              <a:t>, орган местной администрации, а также наиболее значимое учреждение науки, образования, культуры и здравоохранения,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</a:t>
            </a:r>
          </a:p>
        </p:txBody>
      </p:sp>
      <p:sp>
        <p:nvSpPr>
          <p:cNvPr id="31172" name="AutoShape 452"/>
          <p:cNvSpPr>
            <a:spLocks noChangeArrowheads="1"/>
          </p:cNvSpPr>
          <p:nvPr/>
        </p:nvSpPr>
        <p:spPr bwMode="auto">
          <a:xfrm>
            <a:off x="5484813" y="1789113"/>
            <a:ext cx="3506787" cy="725487"/>
          </a:xfrm>
          <a:prstGeom prst="wedgeRoundRectCallout">
            <a:avLst>
              <a:gd name="adj1" fmla="val -107491"/>
              <a:gd name="adj2" fmla="val 24398"/>
              <a:gd name="adj3" fmla="val 16667"/>
            </a:avLst>
          </a:prstGeom>
          <a:solidFill>
            <a:schemeClr val="hlink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1200" i="1" dirty="0">
                <a:solidFill>
                  <a:srgbClr val="0000FF"/>
                </a:solidFill>
                <a:latin typeface="Times New Roman" pitchFamily="18" charset="0"/>
              </a:rPr>
              <a:t>Классификация расходов бюджетов –основа для построения ведомственной структуры расходов</a:t>
            </a:r>
            <a:r>
              <a:rPr lang="ru-RU" altLang="ru-RU" sz="1200" dirty="0">
                <a:solidFill>
                  <a:srgbClr val="0000FF"/>
                </a:solidFill>
                <a:latin typeface="Times New Roman" pitchFamily="18" charset="0"/>
              </a:rPr>
              <a:t> бюджета</a:t>
            </a:r>
          </a:p>
        </p:txBody>
      </p:sp>
      <p:sp>
        <p:nvSpPr>
          <p:cNvPr id="50186" name="Line 285"/>
          <p:cNvSpPr>
            <a:spLocks noChangeShapeType="1"/>
          </p:cNvSpPr>
          <p:nvPr/>
        </p:nvSpPr>
        <p:spPr bwMode="auto">
          <a:xfrm>
            <a:off x="3116263" y="29194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50187" name="Line 302"/>
          <p:cNvSpPr>
            <a:spLocks noChangeShapeType="1"/>
          </p:cNvSpPr>
          <p:nvPr/>
        </p:nvSpPr>
        <p:spPr bwMode="auto">
          <a:xfrm>
            <a:off x="4154488" y="29194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graphicFrame>
        <p:nvGraphicFramePr>
          <p:cNvPr id="55760" name="Group 464"/>
          <p:cNvGraphicFramePr>
            <a:graphicFrameLocks noGrp="1"/>
          </p:cNvGraphicFramePr>
          <p:nvPr/>
        </p:nvGraphicFramePr>
        <p:xfrm>
          <a:off x="1588" y="3097213"/>
          <a:ext cx="9142412" cy="1390650"/>
        </p:xfrm>
        <a:graphic>
          <a:graphicData uri="http://schemas.openxmlformats.org/drawingml/2006/table">
            <a:tbl>
              <a:tblPr/>
              <a:tblGrid>
                <a:gridCol w="406400"/>
                <a:gridCol w="403225"/>
                <a:gridCol w="406400"/>
                <a:gridCol w="466725"/>
                <a:gridCol w="465137"/>
                <a:gridCol w="465138"/>
                <a:gridCol w="465137"/>
                <a:gridCol w="466725"/>
                <a:gridCol w="465138"/>
                <a:gridCol w="465137"/>
                <a:gridCol w="465138"/>
                <a:gridCol w="466725"/>
                <a:gridCol w="463550"/>
                <a:gridCol w="465137"/>
                <a:gridCol w="466725"/>
                <a:gridCol w="465138"/>
                <a:gridCol w="465137"/>
                <a:gridCol w="465138"/>
                <a:gridCol w="466725"/>
                <a:gridCol w="477837"/>
              </a:tblGrid>
              <a:tr h="238125">
                <a:tc gridSpan="20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Структура кода классификации расходов бюджетов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125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главного распорядителя бюджетных средств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раздела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подраздела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целевой статьи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вида расходов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125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(непрограммная) статья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подгруппа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31421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1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166" grpId="0"/>
      <p:bldP spid="31167" grpId="0"/>
      <p:bldP spid="31170" grpId="0" animBg="1"/>
      <p:bldP spid="31171" grpId="0"/>
      <p:bldP spid="311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3333FF"/>
                </a:solidFill>
                <a:effectLst/>
                <a:latin typeface="Arial Black" pitchFamily="34" charset="0"/>
              </a:rPr>
              <a:t>Р</a:t>
            </a:r>
            <a:r>
              <a:rPr lang="ru-RU" altLang="ru-RU" sz="1800" b="1" i="1" dirty="0" smtClean="0">
                <a:solidFill>
                  <a:srgbClr val="3333FF"/>
                </a:solidFill>
                <a:effectLst/>
              </a:rPr>
              <a:t>аспределение расходов по разделам бюджетной классификации</a:t>
            </a:r>
            <a:endParaRPr lang="ru-RU" altLang="ru-RU" sz="1600" b="1" i="1" dirty="0" smtClean="0">
              <a:solidFill>
                <a:srgbClr val="3333FF"/>
              </a:solidFill>
              <a:effectLst/>
              <a:latin typeface="Arial Black" pitchFamily="34" charset="0"/>
            </a:endParaRPr>
          </a:p>
        </p:txBody>
      </p:sp>
      <p:pic>
        <p:nvPicPr>
          <p:cNvPr id="159747" name="Picture 126" descr="272389_1370296280_3caf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169"/>
            <a:ext cx="76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128" descr="328px-F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543050"/>
            <a:ext cx="74215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144" descr="028255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212975"/>
            <a:ext cx="7858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142" descr="643512_html_2563c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" y="2759072"/>
            <a:ext cx="7858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124" descr="400_F_39254374_JvftS0MMShHWLZKCjCWAEgirDPZN5N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484"/>
            <a:ext cx="838200" cy="46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853281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7199"/>
            <a:ext cx="853280" cy="47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Picture 130" descr="basketb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592"/>
            <a:ext cx="838200" cy="5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5" name="Rectangle 111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6" name="Rectangle 116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7" name="Rectangle 129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8" name="Rectangle 138"/>
          <p:cNvSpPr>
            <a:spLocks noChangeArrowheads="1"/>
          </p:cNvSpPr>
          <p:nvPr/>
        </p:nvSpPr>
        <p:spPr bwMode="auto">
          <a:xfrm>
            <a:off x="4781550" y="7048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53393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69857"/>
              </p:ext>
            </p:extLst>
          </p:nvPr>
        </p:nvGraphicFramePr>
        <p:xfrm>
          <a:off x="647700" y="533401"/>
          <a:ext cx="8470238" cy="6248399"/>
        </p:xfrm>
        <a:graphic>
          <a:graphicData uri="http://schemas.openxmlformats.org/drawingml/2006/table">
            <a:tbl>
              <a:tblPr/>
              <a:tblGrid>
                <a:gridCol w="208274"/>
                <a:gridCol w="471914"/>
                <a:gridCol w="2710712"/>
                <a:gridCol w="1295400"/>
                <a:gridCol w="1143000"/>
                <a:gridCol w="1295400"/>
                <a:gridCol w="1345538"/>
              </a:tblGrid>
              <a:tr h="2634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исполнение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02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324044,48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329579,53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241163,59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261926,34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43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22093,55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23148,95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22428,94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20906,04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6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337130,24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482923,56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55915,78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55875,11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685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254292,07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202078,57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117908,6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165638,74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63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1709301,64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1773267,83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20669,88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17973,96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6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164177,88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160685,76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114810,45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126907,16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6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1186266,69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1187228,1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1175303,1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1196502,21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52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48222,26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15993,023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12864,02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20344,96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072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11163,98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15768,77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16875,88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1639,69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337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30096,61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59636,54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13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∑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4056692,78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4190674,09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3311116,56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3359434,82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9858" name="Picture 4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838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37" name="Rectangle 93"/>
          <p:cNvSpPr>
            <a:spLocks noChangeArrowheads="1"/>
          </p:cNvSpPr>
          <p:nvPr/>
        </p:nvSpPr>
        <p:spPr bwMode="auto">
          <a:xfrm>
            <a:off x="8153400" y="126841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altLang="ru-RU" sz="1200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8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3183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Прямоугольник 3"/>
          <p:cNvSpPr>
            <a:spLocks noChangeArrowheads="1"/>
          </p:cNvSpPr>
          <p:nvPr/>
        </p:nvSpPr>
        <p:spPr bwMode="auto">
          <a:xfrm>
            <a:off x="0" y="152400"/>
            <a:ext cx="91440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РАСПРЕДЕЛЕНИЕ БЮДЖЕТНЫХ АССИГНОВАНИЙ ПО РАЗДЕЛАМ ПОДРАЗДЕЛАМ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 2021 год</a:t>
            </a:r>
            <a:endParaRPr lang="ru-RU" altLang="ru-RU" sz="2400" dirty="0">
              <a:solidFill>
                <a:srgbClr val="333399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645675"/>
              </p:ext>
            </p:extLst>
          </p:nvPr>
        </p:nvGraphicFramePr>
        <p:xfrm>
          <a:off x="0" y="1402556"/>
          <a:ext cx="9144000" cy="545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Graphic spid="4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Объем расходов по направлениям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4528517"/>
              </p:ext>
            </p:extLst>
          </p:nvPr>
        </p:nvGraphicFramePr>
        <p:xfrm>
          <a:off x="76200" y="1554159"/>
          <a:ext cx="9067799" cy="52300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0113"/>
                <a:gridCol w="901357"/>
                <a:gridCol w="670044"/>
                <a:gridCol w="941081"/>
                <a:gridCol w="973329"/>
                <a:gridCol w="973329"/>
                <a:gridCol w="926423"/>
                <a:gridCol w="926423"/>
                <a:gridCol w="785700"/>
              </a:tblGrid>
              <a:tr h="27464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наименование 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Исполнение за 2020 г., тыс. рублей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2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сумма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2021г., тыс. рублей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2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2022г.,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 рублей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2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2023г. , тыс. рублей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2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324 044,48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7,99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329 579,52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7,86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241 163,59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7,28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261 926,34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7,80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607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22 093,55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23 148,95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22 425,94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20 906,04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0,62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Национальная экономика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337 130,24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8,31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482 923,56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11,52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55 915,78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1,69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55 875,11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1,66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Жилищно-коммунальное хозяйство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254 292,07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6,27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202 078,57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4,82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117 908,60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3,56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165 638,74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4,93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Образование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1 709 301,64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42,14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1 773 267,83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42,31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1 523 752,59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46,02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1 450 058,03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43,16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Культура, кинематография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164 177,88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4,05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160 685,76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3,83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114 810,45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9,77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126 907,16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3,78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Социальная политика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1 186 266,69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29,24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1 187 228,10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28,33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1 175 303,10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35,5</a:t>
                      </a:r>
                      <a:endParaRPr lang="ru-RU" sz="12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1 196 502,21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35,62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Физическая культура и спорт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48 222,26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1,19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15 993,03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0,38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12 864,02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20 344,96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607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11 163,98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0,28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15 768,76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0,38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16 875,88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1 639,68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0,05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0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u="none" strike="noStrike">
                          <a:effectLst/>
                        </a:rPr>
                        <a:t>Условно утвержденные расходы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30 096,61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59 636,54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511678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299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Доля расходов по направлениям в общей сумме расходов бюджета за 2020 год, на 2021 год и плановый период 2022 и 2023 годов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6469869"/>
              </p:ext>
            </p:extLst>
          </p:nvPr>
        </p:nvGraphicFramePr>
        <p:xfrm>
          <a:off x="1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0240737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" y="3048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00FF"/>
                </a:solidFill>
              </a:rPr>
              <a:t>Объем  расходов на социальные направления				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341533"/>
              </p:ext>
            </p:extLst>
          </p:nvPr>
        </p:nvGraphicFramePr>
        <p:xfrm>
          <a:off x="0" y="1003300"/>
          <a:ext cx="914400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52" name="Лист" r:id="rId3" imgW="11763479" imgH="3429000" progId="Excel.Sheet.12">
                  <p:embed/>
                </p:oleObj>
              </mc:Choice>
              <mc:Fallback>
                <p:oleObj name="Лист" r:id="rId3" imgW="11763479" imgH="3429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03300"/>
                        <a:ext cx="9144000" cy="430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095207"/>
              </p:ext>
            </p:extLst>
          </p:nvPr>
        </p:nvGraphicFramePr>
        <p:xfrm>
          <a:off x="0" y="685800"/>
          <a:ext cx="9144000" cy="6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53" name="Picture 21" descr="i?id=406308326-4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441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1" name="Picture 29" descr="iCA0F7Z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9188"/>
            <a:ext cx="27432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0" name="Picture 28" descr="iCA59M3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89188"/>
            <a:ext cx="24384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5" name="Picture 23" descr="i?id=54086491-18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7" descr="i?id=696206005-14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7" name="Picture 25" descr="i?id=236215975-31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838200"/>
            <a:ext cx="8510588" cy="6858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66FF"/>
                </a:solidFill>
              </a:rPr>
              <a:t>	</a:t>
            </a:r>
            <a:r>
              <a:rPr lang="ru-RU" sz="2400" b="1" i="1" dirty="0" smtClean="0">
                <a:solidFill>
                  <a:srgbClr val="FFFF00"/>
                </a:solidFill>
              </a:rPr>
              <a:t>МУНИЦИПАЛЬНЫЙ ДОРОЖНЫЙ ФОНД 2021г.</a:t>
            </a: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1844503" y="1524000"/>
            <a:ext cx="5702942" cy="181457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Доходы от акцизов </a:t>
            </a:r>
            <a:r>
              <a:rPr lang="ru-RU" sz="1400" dirty="0">
                <a:solidFill>
                  <a:srgbClr val="333399"/>
                </a:solidFill>
                <a:latin typeface="Times New Roman" pitchFamily="18" charset="0"/>
              </a:rPr>
              <a:t>на автомобильный</a:t>
            </a: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ru-RU" sz="1500" i="1" dirty="0">
                <a:solidFill>
                  <a:srgbClr val="333399"/>
                </a:solidFill>
                <a:latin typeface="Times New Roman" pitchFamily="18" charset="0"/>
              </a:rPr>
              <a:t>и прямогонный бензин, дизельное топливо, моторные масла для дизельных и (или) карбюраторных (инжекторных) </a:t>
            </a:r>
            <a:r>
              <a:rPr lang="ru-RU" sz="1500" i="1" dirty="0" smtClean="0">
                <a:solidFill>
                  <a:srgbClr val="333399"/>
                </a:solidFill>
                <a:latin typeface="Times New Roman" pitchFamily="18" charset="0"/>
              </a:rPr>
              <a:t>двигателей, производимые </a:t>
            </a:r>
            <a:r>
              <a:rPr lang="ru-RU" sz="1500" i="1" dirty="0">
                <a:solidFill>
                  <a:srgbClr val="333399"/>
                </a:solidFill>
                <a:latin typeface="Times New Roman" pitchFamily="18" charset="0"/>
              </a:rPr>
              <a:t>на территории Российской Федерации.</a:t>
            </a: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0293" name="AutoShape 5"/>
          <p:cNvSpPr>
            <a:spLocks noGrp="1" noChangeArrowheads="1"/>
          </p:cNvSpPr>
          <p:nvPr>
            <p:ph type="body" idx="4294967295"/>
          </p:nvPr>
        </p:nvSpPr>
        <p:spPr>
          <a:xfrm>
            <a:off x="2212222" y="3377077"/>
            <a:ext cx="4777274" cy="797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FF0000"/>
            </a:solidFill>
            <a:rou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66FF"/>
                </a:solidFill>
                <a:latin typeface="Verdana" pitchFamily="34" charset="0"/>
              </a:rPr>
              <a:t>МУНИЦИПАЛЬНЫЙ ДОРОЖНЫЙ ФОНД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66FF"/>
                </a:solidFill>
                <a:latin typeface="Verdana" pitchFamily="34" charset="0"/>
              </a:rPr>
              <a:t>472529,54 ТЫС. РУБЛЕЙ</a:t>
            </a:r>
          </a:p>
        </p:txBody>
      </p:sp>
      <p:sp>
        <p:nvSpPr>
          <p:cNvPr id="120847" name="AutoShape 15"/>
          <p:cNvSpPr>
            <a:spLocks noChangeArrowheads="1"/>
          </p:cNvSpPr>
          <p:nvPr/>
        </p:nvSpPr>
        <p:spPr bwMode="auto">
          <a:xfrm>
            <a:off x="3810000" y="4191000"/>
            <a:ext cx="2057400" cy="6858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utoShape 5"/>
          <p:cNvGrpSpPr>
            <a:grpSpLocks/>
          </p:cNvGrpSpPr>
          <p:nvPr/>
        </p:nvGrpSpPr>
        <p:grpSpPr bwMode="auto">
          <a:xfrm>
            <a:off x="2298700" y="4876800"/>
            <a:ext cx="4876800" cy="1981200"/>
            <a:chOff x="2239" y="1517"/>
            <a:chExt cx="1470" cy="656"/>
          </a:xfrm>
        </p:grpSpPr>
        <p:pic>
          <p:nvPicPr>
            <p:cNvPr id="66578" name="AutoShape 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" y="1517"/>
              <a:ext cx="147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51" name="Text Box 19"/>
            <p:cNvSpPr txBox="1">
              <a:spLocks noChangeArrowheads="1"/>
            </p:cNvSpPr>
            <p:nvPr/>
          </p:nvSpPr>
          <p:spPr bwMode="auto">
            <a:xfrm>
              <a:off x="2286" y="1566"/>
              <a:ext cx="1380" cy="564"/>
            </a:xfrm>
            <a:prstGeom prst="rect">
              <a:avLst/>
            </a:prstGeom>
            <a:solidFill>
              <a:srgbClr val="99FFCC">
                <a:alpha val="8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defRPr/>
              </a:pPr>
              <a:r>
                <a:rPr lang="ru-RU" sz="18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Реконструкция, капитальный ремонт, ремонт, содержание автомобильных дорог общего пользования Минераловодского городского округа, мероприятия по обеспечению безопасности дорожного движения</a:t>
              </a:r>
            </a:p>
          </p:txBody>
        </p:sp>
      </p:grpSp>
      <p:sp>
        <p:nvSpPr>
          <p:cNvPr id="120862" name="Rectangle 30"/>
          <p:cNvSpPr>
            <a:spLocks noRot="1" noChangeArrowheads="1"/>
          </p:cNvSpPr>
          <p:nvPr/>
        </p:nvSpPr>
        <p:spPr bwMode="auto">
          <a:xfrm>
            <a:off x="331788" y="228600"/>
            <a:ext cx="85105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Основные направления расходов местного бюджета на </a:t>
            </a:r>
            <a:r>
              <a:rPr lang="ru-RU" sz="2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2021 </a:t>
            </a: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29211568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0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208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1208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208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0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02407" grpId="0" animBg="1"/>
      <p:bldP spid="140293" grpId="0" build="p" animBg="1"/>
      <p:bldP spid="120847" grpId="0" animBg="1"/>
      <p:bldP spid="1208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ЧТО ТАКОЕ «БЮДЖЕТ ДЛЯ ГРАЖДАН»?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3250" y="304800"/>
            <a:ext cx="8540750" cy="2590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</a:rPr>
              <a:t>	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b="1" i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В представленной информации отражены положения проекта бюджета  Минераловодского городского округа на 2021 год и плановый период 2022 и 2023 годов. «Бюджет для граждан» нацелен на получение обратной связи от граждан, которым интересны современные проблемы муниципальных финансов в муниципальном образовании.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28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99"/>
            <a:ext cx="9144000" cy="60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41302"/>
            <a:ext cx="8510588" cy="68579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94788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609599"/>
          </a:xfrm>
        </p:spPr>
        <p:txBody>
          <a:bodyPr/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endParaRPr lang="ru-RU" sz="3200" dirty="0"/>
          </a:p>
        </p:txBody>
      </p:sp>
      <p:pic>
        <p:nvPicPr>
          <p:cNvPr id="1863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" t="-2484" r="-417"/>
          <a:stretch/>
        </p:blipFill>
        <p:spPr bwMode="auto">
          <a:xfrm>
            <a:off x="1" y="685800"/>
            <a:ext cx="9144000" cy="6172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 bwMode="auto">
          <a:xfrm>
            <a:off x="6172199" y="5791200"/>
            <a:ext cx="2971801" cy="1028700"/>
          </a:xfrm>
          <a:prstGeom prst="downArrow">
            <a:avLst>
              <a:gd name="adj1" fmla="val 50000"/>
              <a:gd name="adj2" fmla="val 47917"/>
            </a:avLst>
          </a:prstGeo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ru-RU" sz="15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66317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3" y="0"/>
            <a:ext cx="9270723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6200" y="0"/>
            <a:ext cx="8839200" cy="144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Объем бюджетных ассигнований на реализацию муниципальных программ 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Минераловодского городского округа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на 2021 и плановый период 2022 и 2023 годов</a:t>
            </a:r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6629400"/>
            <a:ext cx="8610600" cy="4571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</a:t>
            </a:r>
            <a:r>
              <a:rPr lang="ru-RU" alt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</a:t>
            </a:r>
            <a:endParaRPr lang="ru-RU" altLang="ru-RU" sz="1600" b="1" i="1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8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  <p:bldP spid="218114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3" y="228600"/>
            <a:ext cx="8510587" cy="1325563"/>
          </a:xfrm>
        </p:spPr>
        <p:txBody>
          <a:bodyPr/>
          <a:lstStyle/>
          <a:p>
            <a:pPr eaLnBrk="1" fontAlgn="b" hangingPunct="1"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программам), классификации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 бюджетов на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 и плановый период 2022 и 2023 годов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092368"/>
              </p:ext>
            </p:extLst>
          </p:nvPr>
        </p:nvGraphicFramePr>
        <p:xfrm>
          <a:off x="0" y="1143000"/>
          <a:ext cx="9143999" cy="564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600"/>
                <a:gridCol w="4075986"/>
                <a:gridCol w="1215046"/>
                <a:gridCol w="946333"/>
                <a:gridCol w="958017"/>
                <a:gridCol w="958017"/>
              </a:tblGrid>
              <a:tr h="3007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ЦСР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Наименование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исполнение </a:t>
                      </a:r>
                      <a:endParaRPr lang="ru-RU" sz="1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за </a:t>
                      </a:r>
                      <a:r>
                        <a:rPr lang="ru-RU" sz="1000" u="none" strike="noStrike" dirty="0">
                          <a:effectLst/>
                        </a:rPr>
                        <a:t>2020 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первоначальный план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2021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2022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2023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23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7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01.0.00.00000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"Совершенствование организации деятельности органов местного самоуправления"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67 084,10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64 036,01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27 774,50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50 153,89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02.0.00.00000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"Управление финансами"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84 594,14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87 960,52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84 307,06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69 070,66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03.0.00.00000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"Обеспечение безопасности"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42 776,99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42 388,68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22 507,65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22 320,57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04.0.00.00000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транспортной системы и обеспечение безопасности дорожного движения 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320 876,99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454 078,06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47 950,92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47 910,25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05.0.00.00000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жилищно-коммунального хозяйства"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185 842,43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133 564,00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90 121,58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167 942,12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07.0.00.00000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образования"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1 595 451,43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1 723 655,13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1 419 796,09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1 408 067,07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08.0.00.00000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культуры"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206 270,11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187 874,54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220 197,63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168 853,79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09.0.00.00000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Муниципальная программа Минераловодского городского округа "Развитие экономики"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129,12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200,00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10.0.00.00000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Муниципальная программа Минераловодского городского округа "Социальная политика 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/>
                        </a:rPr>
                        <a:t>1 171 078,50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1 172 001,51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1 158 527,77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1 179 047,48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163"/>
          </a:xfrm>
        </p:spPr>
        <p:txBody>
          <a:bodyPr/>
          <a:lstStyle/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программам) классификации расходов бюджетов на 2021 год и плановый период 2022 и 2023 годов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66653"/>
              </p:ext>
            </p:extLst>
          </p:nvPr>
        </p:nvGraphicFramePr>
        <p:xfrm>
          <a:off x="38101" y="1371599"/>
          <a:ext cx="9143999" cy="5446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8699"/>
                <a:gridCol w="4037887"/>
                <a:gridCol w="1215046"/>
                <a:gridCol w="946333"/>
                <a:gridCol w="958017"/>
                <a:gridCol w="958017"/>
              </a:tblGrid>
              <a:tr h="1895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ЦСР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Исполнение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</a:rPr>
                        <a:t>за 2020 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первоначальный план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2021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2022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2023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89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61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11.0.00.00000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физической культуры и спорта"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34 584,99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25 163,86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23 462,74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31 126,76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61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12.0.00.00000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молодежной политики"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2 732,52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3 152,10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2 268,41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2 373,41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61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13.0.00.00000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"Экология и охрана окружающей среды 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302,45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534,00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0,00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0,00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68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14.0.00.00000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"Энергосбережение и повышение энергетической эффективности" 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13 378,48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4 463,18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435,94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68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15.0.00.00000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градостроительства, строительства и архитектуры"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8 969,12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8 900,95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7 430,95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7 430,95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7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16.0.00.00000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"Развитие сельского хозяйства"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22 296,87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6 072,47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5 391,92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5 391,92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7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17.0.00.00000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"Управление имуществом"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78 979,03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65 820,27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55 483,81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56 009,78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61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18.0.00.00000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"Обеспечение жильем молодых семей"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7 564,34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190,19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1 164,50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1 264,61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61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19.0.00.00000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Муниципальная программа Минераловодского городского округа "Формирование современной городской среды"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97 573,45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90 311,08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30 090,40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895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Всего: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266 381,24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4 070 366,54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3 196 475,93</a:t>
                      </a:r>
                      <a:endParaRPr lang="ru-RU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3 217 399,20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40" descr="original"/>
          <p:cNvPicPr>
            <a:picLocks noChangeAspect="1" noChangeArrowheads="1"/>
          </p:cNvPicPr>
          <p:nvPr/>
        </p:nvPicPr>
        <p:blipFill>
          <a:blip r:embed="rId2">
            <a:lum bright="-20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03" name="Rectangle 4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noFill/>
          <a:scene3d>
            <a:camera prst="obliqueBottomRigh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dirty="0" smtClean="0">
                <a:solidFill>
                  <a:schemeClr val="tx1"/>
                </a:solidFill>
                <a:effectLst/>
              </a:rPr>
              <a:t>Муниципальная программа «Совершенствование организации деятельности органов местного самоуправления"</a:t>
            </a:r>
          </a:p>
        </p:txBody>
      </p:sp>
      <p:graphicFrame>
        <p:nvGraphicFramePr>
          <p:cNvPr id="147691" name="Group 23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58636756"/>
              </p:ext>
            </p:extLst>
          </p:nvPr>
        </p:nvGraphicFramePr>
        <p:xfrm>
          <a:off x="8077200" y="457200"/>
          <a:ext cx="1219200" cy="30480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304800">
                <a:tc>
                  <a:txBody>
                    <a:bodyPr/>
                    <a:lstStyle>
                      <a:lvl1pPr marL="342900" indent="-342900"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тыс.руб.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341004"/>
              </p:ext>
            </p:extLst>
          </p:nvPr>
        </p:nvGraphicFramePr>
        <p:xfrm>
          <a:off x="76199" y="914400"/>
          <a:ext cx="9042401" cy="5943599"/>
        </p:xfrm>
        <a:graphic>
          <a:graphicData uri="http://schemas.openxmlformats.org/drawingml/2006/table">
            <a:tbl>
              <a:tblPr/>
              <a:tblGrid>
                <a:gridCol w="4529527"/>
                <a:gridCol w="1298908"/>
                <a:gridCol w="1065771"/>
                <a:gridCol w="1065771"/>
                <a:gridCol w="1082424"/>
              </a:tblGrid>
              <a:tr h="408606"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"Развитие муниципальной службы"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18,11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112,85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"Информатизация органов местного самоуправления"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7 595,18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7 150,19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2 974,02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977,18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6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"Противодействие коррупции в органах местного самоуправления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01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"Обеспечение публичной деятельности и информационной открытости органов местного самоуправления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3 749,76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3 306,51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"Снижение административных барьеров, оптимизация и повышение качества предоставления государственных и муниципальных услуг в Минераловодском городском округе"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27 048,02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26 858,48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1 110,80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25 487,03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8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28 638,03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4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"Развитие и улучшение материально-технического оснащения отраслевых (функциональных) органов администрации Минераловодского городского округа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2 895,69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0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64" descr="iMMS74H0E"/>
          <p:cNvPicPr>
            <a:picLocks noChangeAspect="1" noChangeArrowheads="1"/>
          </p:cNvPicPr>
          <p:nvPr/>
        </p:nvPicPr>
        <p:blipFill>
          <a:blip r:embed="rId3">
            <a:lum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/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Муниципальная программа «Управление финансами»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i="1" dirty="0" smtClean="0">
                <a:solidFill>
                  <a:srgbClr val="0066FF"/>
                </a:solidFill>
                <a:effectLst/>
                <a:latin typeface="Verdana" pitchFamily="34" charset="0"/>
              </a:rPr>
              <a:t/>
            </a:r>
            <a:br>
              <a:rPr lang="ru-RU" altLang="ru-RU" sz="1000" i="1" dirty="0" smtClean="0">
                <a:solidFill>
                  <a:srgbClr val="0066FF"/>
                </a:solidFill>
                <a:effectLst/>
                <a:latin typeface="Verdana" pitchFamily="34" charset="0"/>
              </a:rPr>
            </a:br>
            <a:endParaRPr lang="ru-RU" altLang="ru-RU" sz="1000" i="1" dirty="0" smtClean="0">
              <a:solidFill>
                <a:srgbClr val="0066FF"/>
              </a:solidFill>
              <a:effectLst/>
              <a:latin typeface="Verdana" pitchFamily="34" charset="0"/>
            </a:endParaRPr>
          </a:p>
        </p:txBody>
      </p:sp>
      <p:pic>
        <p:nvPicPr>
          <p:cNvPr id="185449" name="chimes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160"/>
              </p:ext>
            </p:extLst>
          </p:nvPr>
        </p:nvGraphicFramePr>
        <p:xfrm>
          <a:off x="4763" y="1902538"/>
          <a:ext cx="9144000" cy="3050462"/>
        </p:xfrm>
        <a:graphic>
          <a:graphicData uri="http://schemas.openxmlformats.org/drawingml/2006/table">
            <a:tbl>
              <a:tblPr/>
              <a:tblGrid>
                <a:gridCol w="4572000"/>
                <a:gridCol w="1321922"/>
                <a:gridCol w="1077746"/>
                <a:gridCol w="1077746"/>
                <a:gridCol w="1094586"/>
              </a:tblGrid>
              <a:tr h="4344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"Повышение сбалансированности и устойчивости бюджетной системы"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62 825,70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67 263,55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63 695,05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48 458,85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21 768,44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20 696,97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20 612,01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20 611,81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449"/>
                </p:tgtEl>
              </p:cMediaNode>
            </p:audio>
          </p:childTnLst>
        </p:cTn>
      </p:par>
    </p:tnLst>
    <p:bldLst>
      <p:bldP spid="18534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eeca348660096e711cd17c1f61fb2519_L"/>
          <p:cNvPicPr>
            <a:picLocks noChangeAspect="1" noChangeArrowheads="1"/>
          </p:cNvPicPr>
          <p:nvPr/>
        </p:nvPicPr>
        <p:blipFill>
          <a:blip r:embed="rId2">
            <a:lum bright="-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5"/>
          <p:cNvSpPr>
            <a:spLocks noChangeArrowheads="1"/>
          </p:cNvSpPr>
          <p:nvPr/>
        </p:nvSpPr>
        <p:spPr bwMode="auto">
          <a:xfrm>
            <a:off x="4479925" y="3286125"/>
            <a:ext cx="1841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tabLst>
                <a:tab pos="27940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tabLst>
                <a:tab pos="27940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tabLst>
                <a:tab pos="27940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226317" name="Rectangle 13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Участие в конкурсном отборе реализации проектов, основанных на местных инициативах</a:t>
            </a:r>
          </a:p>
        </p:txBody>
      </p:sp>
      <p:sp>
        <p:nvSpPr>
          <p:cNvPr id="226318" name="Rectangle 14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447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На 2021 год предусмотрены реализация </a:t>
            </a:r>
            <a:r>
              <a:rPr lang="ru-RU" altLang="ru-RU" sz="2400" b="1" i="1" dirty="0" smtClean="0">
                <a:solidFill>
                  <a:srgbClr val="FFFF66"/>
                </a:solidFill>
                <a:effectLst/>
              </a:rPr>
              <a:t>16</a:t>
            </a:r>
            <a:r>
              <a:rPr lang="ru-RU" altLang="ru-RU" sz="2400" b="1" i="1" dirty="0" smtClean="0">
                <a:effectLst/>
              </a:rPr>
              <a:t> проектов, общая сумма расходов которых составляет                      –    </a:t>
            </a:r>
            <a:r>
              <a:rPr lang="ru-RU" altLang="ru-RU" sz="2400" b="1" i="1" dirty="0" smtClean="0">
                <a:solidFill>
                  <a:srgbClr val="FFFF66"/>
                </a:solidFill>
                <a:effectLst/>
              </a:rPr>
              <a:t>40726,12   </a:t>
            </a:r>
            <a:r>
              <a:rPr lang="ru-RU" altLang="ru-RU" sz="2400" b="1" i="1" dirty="0" smtClean="0">
                <a:effectLst/>
              </a:rPr>
              <a:t>тыс. рублей, из них средства местного бюджета – </a:t>
            </a:r>
            <a:r>
              <a:rPr lang="ru-RU" altLang="ru-RU" sz="2400" b="1" i="1" dirty="0" smtClean="0">
                <a:solidFill>
                  <a:srgbClr val="FFFF66"/>
                </a:solidFill>
                <a:effectLst/>
              </a:rPr>
              <a:t>13862,02 </a:t>
            </a:r>
            <a:r>
              <a:rPr lang="ru-RU" altLang="ru-RU" sz="2400" b="1" i="1" dirty="0" smtClean="0">
                <a:effectLst/>
              </a:rPr>
              <a:t>тыс. рублей.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ru-RU" altLang="ru-RU" sz="1200" b="1" i="1" dirty="0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6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7" grpId="0"/>
      <p:bldP spid="226317" grpId="1"/>
      <p:bldP spid="22631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35" descr="air_videonabl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551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000" b="1" i="1" dirty="0" smtClean="0">
                <a:solidFill>
                  <a:srgbClr val="FF9900"/>
                </a:solidFill>
                <a:effectLst/>
              </a:rPr>
              <a:t>Муниципальная программа "Обеспечение безопасности“</a:t>
            </a:r>
            <a:r>
              <a:rPr lang="en-US" altLang="ru-RU" sz="2000" b="1" i="1" dirty="0" smtClean="0">
                <a:solidFill>
                  <a:srgbClr val="FF9900"/>
                </a:solidFill>
                <a:effectLst/>
              </a:rPr>
              <a:t>                           </a:t>
            </a:r>
            <a:r>
              <a:rPr lang="ru-RU" altLang="ru-RU" sz="2000" b="1" i="1" dirty="0" smtClean="0">
                <a:solidFill>
                  <a:srgbClr val="FF9900"/>
                </a:solidFill>
                <a:effectLst/>
              </a:rPr>
              <a:t>                                 </a:t>
            </a:r>
            <a:r>
              <a:rPr lang="ru-RU" altLang="ru-RU" sz="1000" b="1" i="1" dirty="0" smtClean="0">
                <a:solidFill>
                  <a:srgbClr val="FF9900"/>
                </a:solidFill>
                <a:effectLst/>
              </a:rPr>
              <a:t>тыс.руб.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760434"/>
              </p:ext>
            </p:extLst>
          </p:nvPr>
        </p:nvGraphicFramePr>
        <p:xfrm>
          <a:off x="120649" y="990600"/>
          <a:ext cx="8902701" cy="3958590"/>
        </p:xfrm>
        <a:graphic>
          <a:graphicData uri="http://schemas.openxmlformats.org/drawingml/2006/table">
            <a:tbl>
              <a:tblPr/>
              <a:tblGrid>
                <a:gridCol w="4459548"/>
                <a:gridCol w="1278840"/>
                <a:gridCol w="1049306"/>
                <a:gridCol w="1049306"/>
                <a:gridCol w="1065701"/>
              </a:tblGrid>
              <a:tr h="48260"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"Защита населения от чрезвычайных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21 588,70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22 932,03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20 794,78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пожарной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7 173,17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4 061,12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"Безопасный Минераловодский городской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"Профилактика терроризма и экстремизма на территории Минераловодского городского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13 665,53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15 283,88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"Профилактика незаконного потребления и оборота наркотиков"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08" descr="6e2accbb2ee9210cc811499cc82"/>
          <p:cNvPicPr>
            <a:picLocks noChangeAspect="1" noChangeArrowheads="1"/>
          </p:cNvPicPr>
          <p:nvPr/>
        </p:nvPicPr>
        <p:blipFill>
          <a:blip r:embed="rId2">
            <a:lum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762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>
                <a:solidFill>
                  <a:srgbClr val="0000FF"/>
                </a:solidFill>
                <a:effectLst/>
              </a:rPr>
              <a:t>Муниципальная программа Минераловодского городского округа "Развитие транспортной системы и обеспечение безопасности дорожного движения "</a:t>
            </a:r>
            <a:endParaRPr lang="ru-RU" altLang="ru-RU" sz="24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03440"/>
              </p:ext>
            </p:extLst>
          </p:nvPr>
        </p:nvGraphicFramePr>
        <p:xfrm>
          <a:off x="152399" y="1524000"/>
          <a:ext cx="8991601" cy="2438401"/>
        </p:xfrm>
        <a:graphic>
          <a:graphicData uri="http://schemas.openxmlformats.org/drawingml/2006/table">
            <a:tbl>
              <a:tblPr/>
              <a:tblGrid>
                <a:gridCol w="4504080"/>
                <a:gridCol w="1291610"/>
                <a:gridCol w="1059784"/>
                <a:gridCol w="1059784"/>
                <a:gridCol w="1076343"/>
              </a:tblGrid>
              <a:tr h="51928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Подпрограмма "Модернизация улично-дорожной сети"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34 792,60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74 272,82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Подпрограмма "Содержание улично-дорожной сети"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283 375,28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378 805,24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47 950,92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47 910,25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Подпрограмма "Обеспечение безопасности дорожного движения"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2 709,11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1 000,00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10668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глоссарий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68" descr="den-rabotnikov-zhkkh"/>
          <p:cNvPicPr>
            <a:picLocks noChangeAspect="1" noChangeArrowheads="1"/>
          </p:cNvPicPr>
          <p:nvPr/>
        </p:nvPicPr>
        <p:blipFill>
          <a:blip r:embed="rId2">
            <a:lum bright="-20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«Развитие жилищно-коммунального хозяйства»                        </a:t>
            </a:r>
            <a:r>
              <a:rPr lang="ru-RU" altLang="ru-RU" sz="2400" b="1" i="1" dirty="0" smtClean="0">
                <a:effectLst/>
              </a:rPr>
              <a:t>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839110"/>
              </p:ext>
            </p:extLst>
          </p:nvPr>
        </p:nvGraphicFramePr>
        <p:xfrm>
          <a:off x="57151" y="1905000"/>
          <a:ext cx="9086849" cy="4038600"/>
        </p:xfrm>
        <a:graphic>
          <a:graphicData uri="http://schemas.openxmlformats.org/drawingml/2006/table">
            <a:tbl>
              <a:tblPr/>
              <a:tblGrid>
                <a:gridCol w="4551792"/>
                <a:gridCol w="1305293"/>
                <a:gridCol w="1071010"/>
                <a:gridCol w="1071010"/>
                <a:gridCol w="1087744"/>
              </a:tblGrid>
              <a:tr h="29208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"Переселение граждан из аварийного жилищного фонда"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1 698,38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76 611,10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1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"Капитальный ремонт общего имущества в многоквартирных домах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коммунального хозяйства"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4 160,88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53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"Содержание и ремонт объектов внешнего благоустройства, памятников истории и культуры, находящихся на территории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154 278,34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109 177,72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67 148,32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71 053,68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24 850,47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20 613,63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20 502,98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17 807,06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literoved.ru/wp-content/uploads/2020/06/vu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43400" cy="3200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929"/>
          <p:cNvPicPr>
            <a:picLocks noChangeAspect="1" noChangeArrowheads="1"/>
          </p:cNvPicPr>
          <p:nvPr/>
        </p:nvPicPr>
        <p:blipFill>
          <a:blip r:embed="rId3">
            <a:lum bright="-1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200400"/>
            <a:ext cx="4800599" cy="3657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?id=78792709-67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0400"/>
            <a:ext cx="4343401" cy="3657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i?id=321849334-0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00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144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dirty="0" smtClean="0">
                <a:solidFill>
                  <a:srgbClr val="FF3300"/>
                </a:solidFill>
                <a:effectLst/>
              </a:rPr>
              <a:t>Муниципальная программа «Развитие образования»                                                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тыс.руб.</a:t>
            </a: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67375"/>
              </p:ext>
            </p:extLst>
          </p:nvPr>
        </p:nvGraphicFramePr>
        <p:xfrm>
          <a:off x="152400" y="1282699"/>
          <a:ext cx="8839201" cy="3657600"/>
        </p:xfrm>
        <a:graphic>
          <a:graphicData uri="http://schemas.openxmlformats.org/drawingml/2006/table">
            <a:tbl>
              <a:tblPr/>
              <a:tblGrid>
                <a:gridCol w="4427739"/>
                <a:gridCol w="1269719"/>
                <a:gridCol w="1041822"/>
                <a:gridCol w="1041822"/>
                <a:gridCol w="1058099"/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системы дошкольного, общего и дополнительного образования"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1 545 914,97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1 672 503,95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1 369 027,01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1 356 765,80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"Поддержка детей-сирот и детей, оставшихся без попечения родителей"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14 909,49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16 133,20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16 745,38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17 364,24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34 626,97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35 017,98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34 023,70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33 937,03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92" descr="8635"/>
          <p:cNvPicPr>
            <a:picLocks noChangeAspect="1" noChangeArrowheads="1"/>
          </p:cNvPicPr>
          <p:nvPr/>
        </p:nvPicPr>
        <p:blipFill>
          <a:blip r:embed="rId2">
            <a:lum bright="-10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91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культуры»                                                                      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тыс.руб.</a:t>
            </a:r>
            <a:br>
              <a:rPr lang="ru-RU" altLang="ru-RU" sz="1000" b="1" i="1" dirty="0" smtClean="0">
                <a:solidFill>
                  <a:schemeClr val="tx1"/>
                </a:solidFill>
                <a:effectLst/>
              </a:rPr>
            </a:br>
            <a:endParaRPr lang="ru-RU" altLang="ru-RU" sz="1000" b="1" i="1" dirty="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3093"/>
              </p:ext>
            </p:extLst>
          </p:nvPr>
        </p:nvGraphicFramePr>
        <p:xfrm>
          <a:off x="0" y="1447801"/>
          <a:ext cx="9144000" cy="3323194"/>
        </p:xfrm>
        <a:graphic>
          <a:graphicData uri="http://schemas.openxmlformats.org/drawingml/2006/table">
            <a:tbl>
              <a:tblPr/>
              <a:tblGrid>
                <a:gridCol w="4580420"/>
                <a:gridCol w="1313502"/>
                <a:gridCol w="1077746"/>
                <a:gridCol w="1077746"/>
                <a:gridCol w="1094586"/>
              </a:tblGrid>
              <a:tr h="361642"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дополнительного образования в сфере культуры"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46 947,76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37 230,48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106 016,47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44 224,54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"Организация содержательного досуга населения"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111 484,88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100 657,55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64 244,92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71 807,94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системы библиотечного обслуживания"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42 965,48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45 666,63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45 630,97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48 516,05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4 871,99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4 319,89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www.s7technics.ru/wp-content/uploads/2019/06/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z="19050"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Муниципальная программа «Развитие экономики»</a:t>
            </a:r>
            <a:br>
              <a:rPr lang="ru-RU" altLang="ru-RU" sz="2400" b="1" i="1" dirty="0" smtClean="0">
                <a:solidFill>
                  <a:srgbClr val="FFFF00"/>
                </a:solidFill>
                <a:effectLst/>
              </a:rPr>
            </a:b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/>
            </a:r>
            <a:br>
              <a:rPr lang="ru-RU" altLang="ru-RU" sz="1000" b="1" i="1" dirty="0" smtClean="0">
                <a:solidFill>
                  <a:srgbClr val="FFFF00"/>
                </a:solidFill>
                <a:effectLst/>
              </a:rPr>
            </a:br>
            <a:endParaRPr lang="ru-RU" altLang="ru-RU" sz="1000" b="1" i="1" dirty="0" smtClean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89102"/>
              </p:ext>
            </p:extLst>
          </p:nvPr>
        </p:nvGraphicFramePr>
        <p:xfrm>
          <a:off x="76199" y="1066800"/>
          <a:ext cx="8991602" cy="2743199"/>
        </p:xfrm>
        <a:graphic>
          <a:graphicData uri="http://schemas.openxmlformats.org/drawingml/2006/table">
            <a:tbl>
              <a:tblPr/>
              <a:tblGrid>
                <a:gridCol w="4504080"/>
                <a:gridCol w="1291612"/>
                <a:gridCol w="1059784"/>
                <a:gridCol w="1059784"/>
                <a:gridCol w="1076342"/>
              </a:tblGrid>
              <a:tr h="398303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субъектов малого и среднего предпринимательства"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туризма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"Улучшение инвестиционного климата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81" descr="002-3"/>
          <p:cNvPicPr>
            <a:picLocks noChangeAspect="1" noChangeArrowheads="1"/>
          </p:cNvPicPr>
          <p:nvPr/>
        </p:nvPicPr>
        <p:blipFill>
          <a:blip r:embed="rId2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105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ru-RU" sz="2400" b="1" i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«Социальная политика»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endParaRPr lang="ru-RU" altLang="ru-RU" sz="24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52560"/>
              </p:ext>
            </p:extLst>
          </p:nvPr>
        </p:nvGraphicFramePr>
        <p:xfrm>
          <a:off x="152400" y="1219200"/>
          <a:ext cx="8915399" cy="3577765"/>
        </p:xfrm>
        <a:graphic>
          <a:graphicData uri="http://schemas.openxmlformats.org/drawingml/2006/table">
            <a:tbl>
              <a:tblPr/>
              <a:tblGrid>
                <a:gridCol w="4038600"/>
                <a:gridCol w="1295400"/>
                <a:gridCol w="1143000"/>
                <a:gridCol w="1295400"/>
                <a:gridCol w="1142999"/>
              </a:tblGrid>
              <a:tr h="304285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"Социальная поддержка населения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1 133 014,95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1 134 320,41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1 122 233,68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1 142 714,14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99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"Дополнительные меры социальной поддержки населения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1 625,55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"Организация социально-значимых мероприятий"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"Доступная среда"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35 443,91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35 368,99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35 369,39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35 371,62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74" descr="1046"/>
          <p:cNvPicPr>
            <a:picLocks noChangeAspect="1" noChangeArrowheads="1"/>
          </p:cNvPicPr>
          <p:nvPr/>
        </p:nvPicPr>
        <p:blipFill>
          <a:blip r:embed="rId2">
            <a:lum bright="-2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358188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Муниципальная программа «Развитие физической культуры и спорта»</a:t>
            </a:r>
            <a:br>
              <a:rPr lang="ru-RU" altLang="ru-RU" sz="2400" b="1" i="1" dirty="0" smtClean="0">
                <a:solidFill>
                  <a:srgbClr val="FFFF00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                                                         </a:t>
            </a: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>                                                                       </a:t>
            </a:r>
            <a:r>
              <a:rPr lang="ru-RU" altLang="ru-RU" sz="1000" b="1" i="1" dirty="0" err="1" smtClean="0">
                <a:solidFill>
                  <a:srgbClr val="FFFF00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>.</a:t>
            </a:r>
            <a:endParaRPr lang="ru-RU" altLang="ru-RU" sz="2400" b="1" i="1" dirty="0" smtClean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329170"/>
              </p:ext>
            </p:extLst>
          </p:nvPr>
        </p:nvGraphicFramePr>
        <p:xfrm>
          <a:off x="152400" y="1693545"/>
          <a:ext cx="8762999" cy="1834480"/>
        </p:xfrm>
        <a:graphic>
          <a:graphicData uri="http://schemas.openxmlformats.org/drawingml/2006/table">
            <a:tbl>
              <a:tblPr/>
              <a:tblGrid>
                <a:gridCol w="4389569"/>
                <a:gridCol w="1258774"/>
                <a:gridCol w="1032839"/>
                <a:gridCol w="1032839"/>
                <a:gridCol w="1048978"/>
              </a:tblGrid>
              <a:tr h="35239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1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физической культуры и спорта, пропаганда здорового образа жизни"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31 418,43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22 372,21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20 671,09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28 335,12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1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3 166,56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55" descr="Рисунок1"/>
          <p:cNvPicPr>
            <a:picLocks noChangeAspect="1" noChangeArrowheads="1"/>
          </p:cNvPicPr>
          <p:nvPr/>
        </p:nvPicPr>
        <p:blipFill>
          <a:blip r:embed="rId2">
            <a:lum contras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400" b="1" i="1" dirty="0" smtClean="0">
                <a:solidFill>
                  <a:schemeClr val="tx1"/>
                </a:solidFill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</a:rPr>
            </a:br>
            <a:r>
              <a:rPr lang="ru-RU" altLang="ru-RU" sz="2400" b="1" i="1" dirty="0" smtClean="0">
                <a:solidFill>
                  <a:schemeClr val="tx1"/>
                </a:solidFill>
              </a:rPr>
              <a:t>Муниципальная программа</a:t>
            </a:r>
            <a:br>
              <a:rPr lang="ru-RU" altLang="ru-RU" sz="2400" b="1" i="1" dirty="0" smtClean="0">
                <a:solidFill>
                  <a:schemeClr val="tx1"/>
                </a:solidFill>
              </a:rPr>
            </a:br>
            <a:r>
              <a:rPr lang="ru-RU" altLang="ru-RU" sz="2400" b="1" i="1" dirty="0" smtClean="0">
                <a:solidFill>
                  <a:schemeClr val="tx1"/>
                </a:solidFill>
              </a:rPr>
              <a:t> «Развитие молодежной политики“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/>
            </a:r>
            <a:br>
              <a:rPr lang="en-US" altLang="ru-RU" sz="2400" b="1" i="1" dirty="0" smtClean="0">
                <a:solidFill>
                  <a:schemeClr val="tx1"/>
                </a:solidFill>
              </a:rPr>
            </a:br>
            <a:endParaRPr lang="ru-RU" altLang="ru-RU" sz="1000" b="1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24533"/>
              </p:ext>
            </p:extLst>
          </p:nvPr>
        </p:nvGraphicFramePr>
        <p:xfrm>
          <a:off x="152400" y="1981200"/>
          <a:ext cx="8686800" cy="1828800"/>
        </p:xfrm>
        <a:graphic>
          <a:graphicData uri="http://schemas.openxmlformats.org/drawingml/2006/table">
            <a:tbl>
              <a:tblPr/>
              <a:tblGrid>
                <a:gridCol w="4351399"/>
                <a:gridCol w="1247828"/>
                <a:gridCol w="1023858"/>
                <a:gridCol w="1023858"/>
                <a:gridCol w="1039857"/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"Реализация молодежной политики"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2 732,52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3 152,10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2 268,41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2 373,41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2" descr="энергосбережение"/>
          <p:cNvPicPr>
            <a:picLocks noChangeAspect="1" noChangeArrowheads="1"/>
          </p:cNvPicPr>
          <p:nvPr/>
        </p:nvPicPr>
        <p:blipFill>
          <a:blip r:embed="rId2">
            <a:lum bright="-6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8415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Муниципальная программа 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«Энергосбережение и повышение энергетической эффективности»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rgbClr val="0000FF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rgbClr val="0000FF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62046"/>
              </p:ext>
            </p:extLst>
          </p:nvPr>
        </p:nvGraphicFramePr>
        <p:xfrm>
          <a:off x="1" y="1905000"/>
          <a:ext cx="9067799" cy="1320165"/>
        </p:xfrm>
        <a:graphic>
          <a:graphicData uri="http://schemas.openxmlformats.org/drawingml/2006/table">
            <a:tbl>
              <a:tblPr/>
              <a:tblGrid>
                <a:gridCol w="4542250"/>
                <a:gridCol w="1302557"/>
                <a:gridCol w="1068764"/>
                <a:gridCol w="1068764"/>
                <a:gridCol w="1085464"/>
              </a:tblGrid>
              <a:tr h="33528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Муниципальная программа Минераловодского городского округа "Энергосбережение и повышение энергетической эффективности"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13 378,48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4 463,18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6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im0-tub-ru.yandex.net/i?id=5a453ef4182f9e9ca7070f7a5525938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FFCC"/>
                </a:solidFill>
              </a:rPr>
              <a:t>Муниципальная программа Минераловодского городского округа "Экология и охрана окружающей среды "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74973"/>
              </p:ext>
            </p:extLst>
          </p:nvPr>
        </p:nvGraphicFramePr>
        <p:xfrm>
          <a:off x="152399" y="4495800"/>
          <a:ext cx="8839202" cy="1419546"/>
        </p:xfrm>
        <a:graphic>
          <a:graphicData uri="http://schemas.openxmlformats.org/drawingml/2006/table">
            <a:tbl>
              <a:tblPr/>
              <a:tblGrid>
                <a:gridCol w="4427740"/>
                <a:gridCol w="1269718"/>
                <a:gridCol w="1041822"/>
                <a:gridCol w="1041822"/>
                <a:gridCol w="1058100"/>
              </a:tblGrid>
              <a:tr h="253365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570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"Охрана окружающей среды и обеспечение экологической безопасности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57079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73" descr="connector2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>
              <a:rot lat="0" lon="0" rev="3000000"/>
            </a:lightRig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991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градостроительства, строительства и архитектуры»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endParaRPr lang="ru-RU" altLang="ru-RU" sz="1000" b="1" i="1" dirty="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89042"/>
              </p:ext>
            </p:extLst>
          </p:nvPr>
        </p:nvGraphicFramePr>
        <p:xfrm>
          <a:off x="114299" y="3429000"/>
          <a:ext cx="8915401" cy="1905000"/>
        </p:xfrm>
        <a:graphic>
          <a:graphicData uri="http://schemas.openxmlformats.org/drawingml/2006/table">
            <a:tbl>
              <a:tblPr/>
              <a:tblGrid>
                <a:gridCol w="4465910"/>
                <a:gridCol w="1280664"/>
                <a:gridCol w="1050803"/>
                <a:gridCol w="1050803"/>
                <a:gridCol w="1067221"/>
              </a:tblGrid>
              <a:tr h="438364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"Градостроительство, строительство и архитектура"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449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8 409,12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solidFill>
            <a:schemeClr val="accent5">
              <a:lumMod val="40000"/>
              <a:lumOff val="60000"/>
              <a:alpha val="76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19" descr="depositphotos_6270960-stock-photo-agriculture"/>
          <p:cNvPicPr>
            <a:picLocks noChangeAspect="1" noChangeArrowheads="1"/>
          </p:cNvPicPr>
          <p:nvPr/>
        </p:nvPicPr>
        <p:blipFill>
          <a:blip r:embed="rId2">
            <a:lum bright="-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991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сельского хозяйства в Минераловодском городском округе»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13556"/>
              </p:ext>
            </p:extLst>
          </p:nvPr>
        </p:nvGraphicFramePr>
        <p:xfrm>
          <a:off x="152401" y="1905000"/>
          <a:ext cx="8839199" cy="2232660"/>
        </p:xfrm>
        <a:graphic>
          <a:graphicData uri="http://schemas.openxmlformats.org/drawingml/2006/table">
            <a:tbl>
              <a:tblPr/>
              <a:tblGrid>
                <a:gridCol w="4427739"/>
                <a:gridCol w="1269719"/>
                <a:gridCol w="1041821"/>
                <a:gridCol w="1041821"/>
                <a:gridCol w="1058099"/>
              </a:tblGrid>
              <a:tr h="25273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растениеводства и животноводства в Минераловодском городском округе Ставропольского края"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6 479,72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5 314,91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комплексного развития сельских территорий"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15 747,64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683,75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https://torgi-blog.com/wp-content/uploads/2020/04/4480-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Муниципальная программа «Управление имуществом»</a:t>
            </a:r>
            <a:b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67611"/>
              </p:ext>
            </p:extLst>
          </p:nvPr>
        </p:nvGraphicFramePr>
        <p:xfrm>
          <a:off x="381001" y="4419600"/>
          <a:ext cx="8762999" cy="2254885"/>
        </p:xfrm>
        <a:graphic>
          <a:graphicData uri="http://schemas.openxmlformats.org/drawingml/2006/table">
            <a:tbl>
              <a:tblPr/>
              <a:tblGrid>
                <a:gridCol w="4389569"/>
                <a:gridCol w="1258774"/>
                <a:gridCol w="1032839"/>
                <a:gridCol w="1032839"/>
                <a:gridCol w="1048978"/>
              </a:tblGrid>
              <a:tr h="362412"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"Управление, распоряжение и использование муниципального имущества"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8 527,59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9 520,94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5 155,78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5 682,51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9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70 451,44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56 299,33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50 328,03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50 327,28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9" descr="100398"/>
          <p:cNvPicPr>
            <a:picLocks noChangeAspect="1" noChangeArrowheads="1"/>
          </p:cNvPicPr>
          <p:nvPr/>
        </p:nvPicPr>
        <p:blipFill>
          <a:blip r:embed="rId2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«Обеспечение жильем молодых семей»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72779"/>
              </p:ext>
            </p:extLst>
          </p:nvPr>
        </p:nvGraphicFramePr>
        <p:xfrm>
          <a:off x="152400" y="1676400"/>
          <a:ext cx="8686800" cy="994410"/>
        </p:xfrm>
        <a:graphic>
          <a:graphicData uri="http://schemas.openxmlformats.org/drawingml/2006/table">
            <a:tbl>
              <a:tblPr/>
              <a:tblGrid>
                <a:gridCol w="4351398"/>
                <a:gridCol w="1247828"/>
                <a:gridCol w="1023859"/>
                <a:gridCol w="1023859"/>
                <a:gridCol w="1039856"/>
              </a:tblGrid>
              <a:tr h="20447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Минераловодского городского округа "Обеспечение жильем молодых семей"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7 564,34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1 164,50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1 264,61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733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24400" cy="3149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724400" cy="37147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419600" cy="3149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Прямоугольник 4"/>
          <p:cNvSpPr>
            <a:spLocks noChangeArrowheads="1"/>
          </p:cNvSpPr>
          <p:nvPr/>
        </p:nvSpPr>
        <p:spPr bwMode="auto">
          <a:xfrm>
            <a:off x="0" y="228600"/>
            <a:ext cx="9144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2400" dirty="0"/>
              <a:t>Муниципальная программа Минераловодского городского округа «Формирование современной городской среды»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470707"/>
              </p:ext>
            </p:extLst>
          </p:nvPr>
        </p:nvGraphicFramePr>
        <p:xfrm>
          <a:off x="38100" y="2514600"/>
          <a:ext cx="9067800" cy="1029607"/>
        </p:xfrm>
        <a:graphic>
          <a:graphicData uri="http://schemas.openxmlformats.org/drawingml/2006/table">
            <a:tbl>
              <a:tblPr/>
              <a:tblGrid>
                <a:gridCol w="4542250"/>
                <a:gridCol w="1302556"/>
                <a:gridCol w="1068765"/>
                <a:gridCol w="1068765"/>
                <a:gridCol w="1085464"/>
              </a:tblGrid>
              <a:tr h="30479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480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"Современная городская среда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97 573,45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90 311,08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30 090,40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i.siteapi.org/ujrq-0Ujkm3CNLHRv3SWJ4khQXw=/0x0:749x667/874cdde5c1974af.s2.siteapi.org/img/438c5w290gu8w88040skgccgkskk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19200"/>
            <a:ext cx="9169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76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МУНИЦИПАЛЬНЫЙ ДОЛГ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597234"/>
              </p:ext>
            </p:extLst>
          </p:nvPr>
        </p:nvGraphicFramePr>
        <p:xfrm>
          <a:off x="152400" y="1219200"/>
          <a:ext cx="8839199" cy="1265114"/>
        </p:xfrm>
        <a:graphic>
          <a:graphicData uri="http://schemas.openxmlformats.org/drawingml/2006/table">
            <a:tbl>
              <a:tblPr/>
              <a:tblGrid>
                <a:gridCol w="1295400"/>
                <a:gridCol w="1219200"/>
                <a:gridCol w="1295400"/>
                <a:gridCol w="1219200"/>
                <a:gridCol w="1295400"/>
                <a:gridCol w="1297689"/>
                <a:gridCol w="1216910"/>
              </a:tblGrid>
              <a:tr h="432706"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01.01.2019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01.01.2021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01.01.2022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01.01.2023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01.01.2024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85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кредиты от кредитных организаций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154 732,48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166 000,00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202 616,22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89132"/>
              </p:ext>
            </p:extLst>
          </p:nvPr>
        </p:nvGraphicFramePr>
        <p:xfrm>
          <a:off x="-25400" y="34290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5753178"/>
      </p:ext>
    </p:extLst>
  </p:cSld>
  <p:clrMapOvr>
    <a:masterClrMapping/>
  </p:clrMapOvr>
  <p:transition spd="slow" advTm="15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www.anparamonov.ru/upload/iblock/52e/52e4119d90b6dfb480f6c5606e951dd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4000" cy="57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8382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МУНИЦИПАЛЬНЫЙ ДОЛГ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40716"/>
              </p:ext>
            </p:extLst>
          </p:nvPr>
        </p:nvGraphicFramePr>
        <p:xfrm>
          <a:off x="165098" y="1371600"/>
          <a:ext cx="8839201" cy="961868"/>
        </p:xfrm>
        <a:graphic>
          <a:graphicData uri="http://schemas.openxmlformats.org/drawingml/2006/table">
            <a:tbl>
              <a:tblPr/>
              <a:tblGrid>
                <a:gridCol w="1641474"/>
                <a:gridCol w="1641474"/>
                <a:gridCol w="1641474"/>
                <a:gridCol w="951012"/>
                <a:gridCol w="928213"/>
                <a:gridCol w="1107341"/>
                <a:gridCol w="928213"/>
              </a:tblGrid>
              <a:tr h="236193"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85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обслуживание муниципального долга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13 950,53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11 163,98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15 768,77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16 875,88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1 639,69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820042"/>
              </p:ext>
            </p:extLst>
          </p:nvPr>
        </p:nvGraphicFramePr>
        <p:xfrm>
          <a:off x="165098" y="3886200"/>
          <a:ext cx="88392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1705601"/>
      </p:ext>
    </p:extLst>
  </p:cSld>
  <p:clrMapOvr>
    <a:masterClrMapping/>
  </p:clrMapOvr>
  <p:transition spd="slow" advTm="15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0"/>
            <a:ext cx="9296400" cy="60960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    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Рейтинг открытости бюджетных данных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Степень качества управления бюджетным процессом</a:t>
            </a:r>
            <a:endParaRPr lang="ru-RU" dirty="0"/>
          </a:p>
        </p:txBody>
      </p:sp>
      <p:pic>
        <p:nvPicPr>
          <p:cNvPr id="188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2438400"/>
            <a:ext cx="9017000" cy="247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Рейтинг открытости бюджетных данных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89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219200"/>
            <a:ext cx="8510588" cy="104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0" y="2667000"/>
          <a:ext cx="8991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Полезные ссылки в сети Интернет</a:t>
            </a:r>
          </a:p>
        </p:txBody>
      </p:sp>
      <p:graphicFrame>
        <p:nvGraphicFramePr>
          <p:cNvPr id="277610" name="Group 106"/>
          <p:cNvGraphicFramePr>
            <a:graphicFrameLocks noGrp="1"/>
          </p:cNvGraphicFramePr>
          <p:nvPr>
            <p:ph type="body" idx="4294967295"/>
          </p:nvPr>
        </p:nvGraphicFramePr>
        <p:xfrm>
          <a:off x="0" y="1066800"/>
          <a:ext cx="9067800" cy="5791201"/>
        </p:xfrm>
        <a:graphic>
          <a:graphicData uri="http://schemas.openxmlformats.org/drawingml/2006/table">
            <a:tbl>
              <a:tblPr/>
              <a:tblGrid>
                <a:gridCol w="4649433"/>
                <a:gridCol w="4418367"/>
              </a:tblGrid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Налоговый калькулятор - Расчет земельного налога и налога на имущество физических лиц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https://www/nalog/ru26/service/nalog_calc/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государственной власти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http://www.stavregion.ru/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Министерство финансов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http://www.mfsk.ru/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4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местного самоуправления Минераловодского городского округа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http://www.min-vodi.ru/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Единый портал бюджетной системы Российской Федерации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http://budget.gov.ru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Официальный сайт для размещения информации о государственных (муниципальных)учреждениях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http://bus.gov.ru/pub/home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/>
      <p:bldP spid="277506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990033"/>
                </a:solidFill>
              </a:rPr>
              <a:t>КОНТАКТЫ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371600"/>
            <a:ext cx="9144000" cy="5364163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Финансовое управление администрации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Минераловодского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городского округа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Почтовая ул., д.24,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г.Минеральные</a:t>
            </a:r>
            <a:r>
              <a:rPr lang="ru-RU" sz="2000" b="1" i="1" dirty="0" smtClean="0">
                <a:solidFill>
                  <a:srgbClr val="0000FF"/>
                </a:solidFill>
              </a:rPr>
              <a:t> Воды, Ставропольский край, 357202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тел.8(87922) 6-71-05; факс 8(87922) 6-69-38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Е-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: 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finupr_mmr</a:t>
            </a:r>
            <a:r>
              <a:rPr lang="ru-RU" sz="2000" b="1" i="1" dirty="0" smtClean="0">
                <a:solidFill>
                  <a:srgbClr val="0000FF"/>
                </a:solidFill>
              </a:rPr>
              <a:t>@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.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ru</a:t>
            </a: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ОКПО 74029634, ОГРН 1042601044727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ИНН/КПП 2630034299/263001001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Режим работы с 9-00 до 18-00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Перерыв с13-00 до 14-00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Заместитель главы администрации – начальник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финансового управления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А.А.Рыженко</a:t>
            </a:r>
            <a:endParaRPr lang="ru-RU" sz="2000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228600"/>
          </a:xfrm>
          <a:scene3d>
            <a:camera prst="orthographicFront"/>
            <a:lightRig rig="twoPt" dir="t"/>
          </a:scene3d>
          <a:sp3d>
            <a:bevelT w="165100" prst="coolSlant"/>
            <a:bevelB w="114300" prst="artDeco"/>
          </a:sp3d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scene3d>
            <a:camera prst="orthographicFront"/>
            <a:lightRig rig="freezing" dir="t"/>
          </a:scene3d>
          <a:sp3d>
            <a:bevelT/>
            <a:bevelB w="165100" prst="coolSlant"/>
          </a:sp3d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Администратор доходов бюджета</a:t>
            </a:r>
            <a:r>
              <a:rPr lang="ru-RU" altLang="ru-RU" sz="1600" b="1" i="1" dirty="0" smtClean="0">
                <a:solidFill>
                  <a:srgbClr val="000066"/>
                </a:solidFill>
                <a:effectLst/>
              </a:rPr>
              <a:t> -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органы государственной власти, органы местного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самоуправления, органы управления государственными внебюджетными фондами, ЦБ РФ, а также бюджетные учреждения, созданные органами государственной власти и органами местного самоуправления, осуществляющие в соответствии с законодательством РФ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пеней и штрафов по ним, являющихся доходами бюджетов бюджетной системы РФ.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Безвозмездные поступления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это финансовая помощь из бюджетов других уровней (межбюджетные трансферты), от физических и юридических лиц.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Бюджетная классификация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группировка доходов и расходов бюджетов всех уровней бюджетной системы РФ, а также источников финансирования дефицитов этих бюджетов, используемая для составления и исполнения бюджетов.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кредит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это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период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отрезок времени, охватывающий все стадии бюджетного планирования. Начинается бюджетный период с момента начала работы по составлению проекта бюджета и завершается утверждением отчета о его исполнении.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процесс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Бюджетная система Российской Федерации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совокупность всех бюджетов в РФ: федерального, региональных, местных, государственных внебюджетных фондов.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sz="1600" i="1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theme/theme1.xml><?xml version="1.0" encoding="utf-8"?>
<a:theme xmlns:a="http://schemas.openxmlformats.org/drawingml/2006/main" name="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лака 7">
    <a:dk1>
      <a:srgbClr val="4F4F77"/>
    </a:dk1>
    <a:lt1>
      <a:srgbClr val="FFFFFF"/>
    </a:lt1>
    <a:dk2>
      <a:srgbClr val="7979A5"/>
    </a:dk2>
    <a:lt2>
      <a:srgbClr val="F3F3FF"/>
    </a:lt2>
    <a:accent1>
      <a:srgbClr val="5D5D8B"/>
    </a:accent1>
    <a:accent2>
      <a:srgbClr val="66CCFF"/>
    </a:accent2>
    <a:accent3>
      <a:srgbClr val="BEBECF"/>
    </a:accent3>
    <a:accent4>
      <a:srgbClr val="DADADA"/>
    </a:accent4>
    <a:accent5>
      <a:srgbClr val="B6B6C4"/>
    </a:accent5>
    <a:accent6>
      <a:srgbClr val="5CB9E7"/>
    </a:accent6>
    <a:hlink>
      <a:srgbClr val="CCECFF"/>
    </a:hlink>
    <a:folHlink>
      <a:srgbClr val="FFFFCC"/>
    </a:folHlink>
  </a:clrScheme>
  <a:fontScheme name="Облака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10642</TotalTime>
  <Words>6091</Words>
  <Application>Microsoft Office PowerPoint</Application>
  <PresentationFormat>Экран (4:3)</PresentationFormat>
  <Paragraphs>1417</Paragraphs>
  <Slides>89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89</vt:i4>
      </vt:variant>
    </vt:vector>
  </HeadingPairs>
  <TitlesOfParts>
    <vt:vector size="96" baseType="lpstr">
      <vt:lpstr>Облака</vt:lpstr>
      <vt:lpstr>4_Облака</vt:lpstr>
      <vt:lpstr>5_Облака</vt:lpstr>
      <vt:lpstr>Воздушный поток</vt:lpstr>
      <vt:lpstr>1_Облака</vt:lpstr>
      <vt:lpstr>Лист</vt:lpstr>
      <vt:lpstr>Диаграмма</vt:lpstr>
      <vt:lpstr>БЮДЖЕТ ДЛЯ ГРАЖДАН</vt:lpstr>
      <vt:lpstr> </vt:lpstr>
      <vt:lpstr>Презентация PowerPoint</vt:lpstr>
      <vt:lpstr>Презентация PowerPoint</vt:lpstr>
      <vt:lpstr>ЧТО ТАКОЕ «БЮДЖЕТ ДЛЯ ГРАЖДАН»?</vt:lpstr>
      <vt:lpstr>ЧТО ТАКОЕ «БЮДЖЕТ ДЛЯ ГРАЖДАН»?</vt:lpstr>
      <vt:lpstr>глоссарий</vt:lpstr>
      <vt:lpstr>Презентация PowerPoint</vt:lpstr>
      <vt:lpstr>Глоссарий</vt:lpstr>
      <vt:lpstr>Глоссарий</vt:lpstr>
      <vt:lpstr>Глоссарий</vt:lpstr>
      <vt:lpstr>Глоссарий</vt:lpstr>
      <vt:lpstr>ЧТО ТАКОЕ БЮДЖЕТ ? </vt:lpstr>
      <vt:lpstr>Какие бывают бюджеты? </vt:lpstr>
      <vt:lpstr>Презентация PowerPoint</vt:lpstr>
      <vt:lpstr>Презентация PowerPoint</vt:lpstr>
      <vt:lpstr>Основы составления проекта бюджета</vt:lpstr>
      <vt:lpstr>Бюджетный процесс</vt:lpstr>
      <vt:lpstr>Бюджетный процесс</vt:lpstr>
      <vt:lpstr>Публичные слушания по бюджету как форма непосредственного участия населения в местном самоуправлении</vt:lpstr>
      <vt:lpstr>Доходы бюджета</vt:lpstr>
      <vt:lpstr>Межбюджетные трансферты (безвозмездные поступления) </vt:lpstr>
      <vt:lpstr>Гражданин и его участие в бюджетном процессе</vt:lpstr>
      <vt:lpstr>Презентация PowerPoint</vt:lpstr>
      <vt:lpstr>Основные экономические показатели развития экономики Минераловодского городского округа</vt:lpstr>
      <vt:lpstr>Административно-территориальное деление Минераловодского городского округа</vt:lpstr>
      <vt:lpstr>Административно-территориальное деление Минераловодского городского округа</vt:lpstr>
      <vt:lpstr>Административно-территориальное деление Минераловодского городского округа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и социальные показатели.</vt:lpstr>
      <vt:lpstr>Основные экономические и социальные показатели.</vt:lpstr>
      <vt:lpstr>Основные экономические и социальные показатели.</vt:lpstr>
      <vt:lpstr>  </vt:lpstr>
      <vt:lpstr>Основные характеристики бюджета  </vt:lpstr>
      <vt:lpstr>Основные характеристики проекта бюджета  Минераловодского городского округа  на 2021 год </vt:lpstr>
      <vt:lpstr>  Основные характеристики проекта бюджета  Минераловодского городского округа на плановый период 2022 и 2023 годов                                                                           тыс. рублей</vt:lpstr>
      <vt:lpstr>Некоторые особенности планирования доходов</vt:lpstr>
      <vt:lpstr>Прогнозируемый объем доходов на 2021 год                                               и плановый период 2022 и 2023 годов</vt:lpstr>
      <vt:lpstr>Презентация PowerPoint</vt:lpstr>
      <vt:lpstr>  Обеспеченность  налоговыми и неналоговыми доходами  на душу населения                                                                          </vt:lpstr>
      <vt:lpstr>Подушевые показатели доходов в сравнении с другими городскими округами </vt:lpstr>
      <vt:lpstr>Структура безвозмездных поступлений от других бюджетов бюджетной системы РФ</vt:lpstr>
      <vt:lpstr>Динамика изменения доходов местного бюджета за 2019 - 2021 гг. </vt:lpstr>
      <vt:lpstr>Рейтинг отраслей экономической деятельности в поступлении налоговых доходов бюджета Минераловодского городского округа</vt:lpstr>
      <vt:lpstr>Основные направления бюджетной политики Минераловодского городского округа на 2021 год и плановый период  2022 и 2023 годов</vt:lpstr>
      <vt:lpstr>Расходы бюджета</vt:lpstr>
      <vt:lpstr>Направления расходов</vt:lpstr>
      <vt:lpstr>Приоритетными расходами местного бюджета являются :</vt:lpstr>
      <vt:lpstr>Понятия и типы расходных обязательств</vt:lpstr>
      <vt:lpstr>БЮДЖЕТНАЯ КЛАССИФИКАЦИЯ  Бюджетная классификация Российской Федерации 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 </vt:lpstr>
      <vt:lpstr>БЮДЖЕТНАЯ КЛАССИФИКАЦИЯ</vt:lpstr>
      <vt:lpstr>Распределение расходов по разделам бюджетной классификации</vt:lpstr>
      <vt:lpstr>Презентация PowerPoint</vt:lpstr>
      <vt:lpstr>Объем расходов по направлениям </vt:lpstr>
      <vt:lpstr>Доля расходов по направлениям в общей сумме расходов бюджета за 2020 год, на 2021 год и плановый период 2022 и 2023 годов</vt:lpstr>
      <vt:lpstr>Объем  расходов на социальные направления     </vt:lpstr>
      <vt:lpstr>Презентация PowerPoint</vt:lpstr>
      <vt:lpstr> МУНИЦИПАЛЬНЫЙ ДОРОЖНЫЙ ФОНД 2021г.</vt:lpstr>
      <vt:lpstr>МУНИЦИПАЛЬНЫЕ ПРОГРАММЫ </vt:lpstr>
      <vt:lpstr>МУНИЦИПАЛЬНЫЕ ПРОГРАММЫ</vt:lpstr>
      <vt:lpstr>          Объем бюджетных ассигнований на реализацию муниципальных программ  Минераловодского городского округа на 2021 и плановый период 2022 и 2023 годов</vt:lpstr>
      <vt:lpstr>РАСПРЕДЕЛЕНИЕ           бюджетных ассигнований по целевым статьям (ЦСР) (муниципальным программам), классификации расходов бюджетов на 2021 год и плановый период 2022 и 2023 годов </vt:lpstr>
      <vt:lpstr> РАСПРЕДЕЛЕНИЕ           бюджетных ассигнований по целевым статьям (ЦСР) (муниципальным программам) классификации расходов бюджетов на 2021 год и плановый период 2022 и 2023 годов  </vt:lpstr>
      <vt:lpstr>Муниципальная программа «Совершенствование организации деятельности органов местного самоуправления"</vt:lpstr>
      <vt:lpstr> Муниципальная программа «Управление финансами»                                                                                        </vt:lpstr>
      <vt:lpstr>Участие в конкурсном отборе реализации проектов, основанных на местных инициативах</vt:lpstr>
      <vt:lpstr>Муниципальная программа "Обеспечение безопасности“                                                            тыс.руб.</vt:lpstr>
      <vt:lpstr>Муниципальная программа Минераловодского городского округа "Развитие транспортной системы и обеспечение безопасности дорожного движения "</vt:lpstr>
      <vt:lpstr>Муниципальная программа  «Развитие жилищно-коммунального хозяйства»                           </vt:lpstr>
      <vt:lpstr>Муниципальная программа «Развитие образования»                                                тыс.руб. </vt:lpstr>
      <vt:lpstr>Муниципальная программа «Развитие культуры»                                                                      тыс.руб. </vt:lpstr>
      <vt:lpstr>Муниципальная программа «Развитие экономики»  </vt:lpstr>
      <vt:lpstr> Муниципальная программа «Социальная политика» </vt:lpstr>
      <vt:lpstr>Муниципальная программа «Развитие физической культуры и спорта»                                                                                                                                 тыс.руб.</vt:lpstr>
      <vt:lpstr> Муниципальная программа  «Развитие молодежной политики“ </vt:lpstr>
      <vt:lpstr>Муниципальная программа  «Энергосбережение и повышение энергетической эффективности»                                                                                          тыс.руб.</vt:lpstr>
      <vt:lpstr>Муниципальная программа Минераловодского городского округа "Экология и охрана окружающей среды "</vt:lpstr>
      <vt:lpstr> Муниципальная программа «Развитие градостроительства, строительства и архитектуры» </vt:lpstr>
      <vt:lpstr>Муниципальная программа «Развитие сельского хозяйства в Минераловодском городском округе»                                                                            тыс.руб.</vt:lpstr>
      <vt:lpstr>Муниципальная программа «Управление имуществом»                                                                                          тыс.руб.</vt:lpstr>
      <vt:lpstr>Муниципальная программа «Обеспечение жильем молодых семей»                                                                                       тыс.руб.</vt:lpstr>
      <vt:lpstr>Презентация PowerPoint</vt:lpstr>
      <vt:lpstr>МУНИЦИПАЛЬНЫЙ ДОЛГ</vt:lpstr>
      <vt:lpstr>МУНИЦИПАЛЬНЫЙ ДОЛГ</vt:lpstr>
      <vt:lpstr>          Рейтинг открытости бюджетных данных Степень качества управления бюджетным процессом</vt:lpstr>
      <vt:lpstr> Рейтинг открытости бюджетных данных </vt:lpstr>
      <vt:lpstr>Полезные ссылки в сети Интернет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Dohod1</dc:creator>
  <cp:lastModifiedBy>Dohod1</cp:lastModifiedBy>
  <cp:revision>917</cp:revision>
  <cp:lastPrinted>2021-04-23T13:03:02Z</cp:lastPrinted>
  <dcterms:created xsi:type="dcterms:W3CDTF">1601-01-01T00:00:00Z</dcterms:created>
  <dcterms:modified xsi:type="dcterms:W3CDTF">2021-05-07T07:02:19Z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