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7" r:id="rId2"/>
    <p:sldId id="356" r:id="rId3"/>
    <p:sldId id="307" r:id="rId4"/>
    <p:sldId id="283" r:id="rId5"/>
    <p:sldId id="379" r:id="rId6"/>
    <p:sldId id="380" r:id="rId7"/>
    <p:sldId id="381" r:id="rId8"/>
    <p:sldId id="382" r:id="rId9"/>
    <p:sldId id="383" r:id="rId10"/>
    <p:sldId id="374" r:id="rId11"/>
    <p:sldId id="384" r:id="rId12"/>
    <p:sldId id="305" r:id="rId13"/>
    <p:sldId id="375" r:id="rId14"/>
    <p:sldId id="377" r:id="rId15"/>
    <p:sldId id="376" r:id="rId16"/>
    <p:sldId id="349" r:id="rId17"/>
    <p:sldId id="378" r:id="rId18"/>
    <p:sldId id="363" r:id="rId19"/>
    <p:sldId id="267" r:id="rId20"/>
    <p:sldId id="258" r:id="rId21"/>
  </p:sldIdLst>
  <p:sldSz cx="9144000" cy="6858000" type="screen4x3"/>
  <p:notesSz cx="6797675" cy="9928225"/>
  <p:defaultTextStyle>
    <a:defPPr>
      <a:defRPr lang="ru-RU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hlink"/>
      </a:buClr>
      <a:buFont typeface="Wingdings" pitchFamily="2" charset="2"/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i="1" kern="1200">
        <a:solidFill>
          <a:srgbClr val="33339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FF00"/>
    <a:srgbClr val="FFFF00"/>
    <a:srgbClr val="800000"/>
    <a:srgbClr val="000066"/>
    <a:srgbClr val="0099FF"/>
    <a:srgbClr val="FF33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46" autoAdjust="0"/>
    <p:restoredTop sz="99361" autoAdjust="0"/>
  </p:normalViewPr>
  <p:slideViewPr>
    <p:cSldViewPr snapToObjects="1">
      <p:cViewPr>
        <p:scale>
          <a:sx n="75" d="100"/>
          <a:sy n="75" d="100"/>
        </p:scale>
        <p:origin x="-2664" y="-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" y="22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48" d="100"/>
          <a:sy n="48" d="100"/>
        </p:scale>
        <p:origin x="-2764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hod1\Desktop\3%20&#1055;&#1088;&#1080;&#1083;&#1086;&#1078;&#1077;&#1085;&#1080;&#1077;%203%20&#1088;&#1072;&#1089;&#1093;&#1086;&#1076;&#1099;%20(&#1056;&#1047;&#1055;&#1056;)%202017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Dohod1\Desktop\3%20&#1055;&#1088;&#1080;&#1083;&#1086;&#1078;&#1077;&#1085;&#1080;&#1077;%203%20&#1088;&#1072;&#1089;&#1093;&#1086;&#1076;&#1099;%20(&#1056;&#1047;&#1055;&#1056;)%202017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Dohod1\Desktop\3%20&#1055;&#1088;&#1080;&#1083;&#1086;&#1078;&#1077;&#1085;&#1080;&#1077;%203%20&#1088;&#1072;&#1089;&#1093;&#1086;&#1076;&#1099;%20(&#1056;&#1047;&#1055;&#1056;)%202017.xls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доходов бюджета Минераловодского городского округа Ставропольского края, поступивших в 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году.</a:t>
            </a:r>
          </a:p>
        </c:rich>
      </c:tx>
      <c:layout/>
      <c:overlay val="0"/>
    </c:title>
    <c:autoTitleDeleted val="0"/>
    <c:view3D>
      <c:rotX val="6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2283479960899316"/>
          <c:w val="1"/>
          <c:h val="0.877165200391006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доходов бюджета Минераловодского городского округа Ставропольского края, поступивших в  2017 году.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8884951881014875E-2"/>
                  <c:y val="0.1022763063707945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1.8218175853018374E-2"/>
                  <c:y val="2.1898692282233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6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0.17050000000000001</c:v>
                </c:pt>
                <c:pt idx="1">
                  <c:v>3.3500000000000002E-2</c:v>
                </c:pt>
                <c:pt idx="2">
                  <c:v>0.79600000000000004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доходов бюджета Минераловодского городского округа Ставропольского края, поступивших в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году.</a:t>
            </a:r>
          </a:p>
        </c:rich>
      </c:tx>
      <c:layout>
        <c:manualLayout>
          <c:xMode val="edge"/>
          <c:yMode val="edge"/>
          <c:x val="0.1503465086666147"/>
          <c:y val="1.1095700416088766E-2"/>
        </c:manualLayout>
      </c:layout>
      <c:overlay val="0"/>
    </c:title>
    <c:autoTitleDeleted val="0"/>
    <c:view3D>
      <c:rotX val="7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377822821652241E-2"/>
          <c:y val="0.15614883091069928"/>
          <c:w val="0.57798685065356925"/>
          <c:h val="0.809662578585443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Структура доходов бюджета Минераловодского городского округа Ставропольского края, поступивших в 2017 году.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-5.9552922221355949E-2"/>
                  <c:y val="7.34616910750233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2.9670226865206206E-2"/>
                  <c:y val="-6.47498188939974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0.10884384501442271"/>
                  <c:y val="-3.20892898096475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1.1881188118811881E-2"/>
                  <c:y val="-2.0342117429496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0.15507071022062835"/>
                  <c:y val="-8.718191779425629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2.9267950417088955E-2"/>
                  <c:y val="-1.84616728734150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0.15153951300641885"/>
                  <c:y val="-6.290330213577671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7"/>
              <c:layout>
                <c:manualLayout>
                  <c:x val="0.13417603492632738"/>
                  <c:y val="1.24749454861831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8"/>
              <c:layout>
                <c:manualLayout>
                  <c:x val="0.11729612016319751"/>
                  <c:y val="6.82670976807510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9"/>
              <c:layout>
                <c:manualLayout>
                  <c:x val="7.680621605467633E-2"/>
                  <c:y val="0.1291532247789414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0"/>
              <c:layout>
                <c:manualLayout>
                  <c:x val="7.747719653855159E-2"/>
                  <c:y val="0.373234025358480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1"/>
              <c:layout>
                <c:manualLayout>
                  <c:x val="0.11974917491749175"/>
                  <c:y val="-0.187841471272401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  <c:pt idx="5">
                  <c:v>Аренда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</c:v>
                </c:pt>
                <c:pt idx="8">
                  <c:v>Доходы от продажи имущества</c:v>
                </c:pt>
                <c:pt idx="9">
                  <c:v>Административные платежи и сборы</c:v>
                </c:pt>
                <c:pt idx="10">
                  <c:v>Штрафы</c:v>
                </c:pt>
                <c:pt idx="11">
                  <c:v>Безвозмездные поступления</c:v>
                </c:pt>
              </c:strCache>
            </c:strRef>
          </c:cat>
          <c:val>
            <c:numRef>
              <c:f>Лист1!$B$2:$B$13</c:f>
              <c:numCache>
                <c:formatCode>0.00%</c:formatCode>
                <c:ptCount val="12"/>
                <c:pt idx="0">
                  <c:v>0.1027</c:v>
                </c:pt>
                <c:pt idx="1">
                  <c:v>8.8000000000000005E-3</c:v>
                </c:pt>
                <c:pt idx="2">
                  <c:v>1.15E-2</c:v>
                </c:pt>
                <c:pt idx="3">
                  <c:v>4.3499999999999997E-2</c:v>
                </c:pt>
                <c:pt idx="4">
                  <c:v>4.0000000000000001E-3</c:v>
                </c:pt>
                <c:pt idx="5">
                  <c:v>2.1600000000000001E-2</c:v>
                </c:pt>
                <c:pt idx="6">
                  <c:v>8.9999999999999998E-4</c:v>
                </c:pt>
                <c:pt idx="7">
                  <c:v>6.0000000000000001E-3</c:v>
                </c:pt>
                <c:pt idx="8">
                  <c:v>3.5000000000000001E-3</c:v>
                </c:pt>
                <c:pt idx="9">
                  <c:v>5.0000000000000001E-4</c:v>
                </c:pt>
                <c:pt idx="10">
                  <c:v>1E-3</c:v>
                </c:pt>
                <c:pt idx="11">
                  <c:v>0.79600000000000004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налоговых доходов, поступивших в бюджет Минераловодского городского округа Ставропольского края в 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доходов, поступивших в бюджет Минераловодского городского округа Ставропольского края в  2020 году.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0.60309999999999997</c:v>
                </c:pt>
                <c:pt idx="1">
                  <c:v>5.11E-2</c:v>
                </c:pt>
                <c:pt idx="2">
                  <c:v>6.7199999999999996E-2</c:v>
                </c:pt>
                <c:pt idx="3">
                  <c:v>0.25519999999999998</c:v>
                </c:pt>
                <c:pt idx="4">
                  <c:v>2.3400000000000001E-2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неналоговых доходов, поступивших в бюджет Минераловодского городского округа Ставропольского края в  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году</a:t>
            </a:r>
            <a:endParaRPr lang="ru-RU" sz="2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неналоговых доходов, поступивших в бюджет Минераловодского городского округа Ставропольского края в  2020 году.</c:v>
                </c:pt>
              </c:strCache>
            </c:strRef>
          </c:tx>
          <c:dLbls>
            <c:dLbl>
              <c:idx val="1"/>
              <c:layout>
                <c:manualLayout>
                  <c:x val="5.0932095026583277E-4"/>
                  <c:y val="4.13870014499935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-5.0323548018036207E-2"/>
                  <c:y val="-6.46926619202539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>
                <c:manualLayout>
                  <c:x val="-1.2684837472239047E-2"/>
                  <c:y val="-3.35843274081757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6"/>
              <c:layout>
                <c:manualLayout>
                  <c:x val="4.3589259034928329E-2"/>
                  <c:y val="-2.81778175931601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Доходы от аренды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Доходы от продажи имущества</c:v>
                </c:pt>
                <c:pt idx="4">
                  <c:v>Административные платежи и сборы</c:v>
                </c:pt>
                <c:pt idx="5">
                  <c:v>Штрафы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0.64759999999999995</c:v>
                </c:pt>
                <c:pt idx="1">
                  <c:v>2.64E-2</c:v>
                </c:pt>
                <c:pt idx="2">
                  <c:v>0.17949999999999999</c:v>
                </c:pt>
                <c:pt idx="3">
                  <c:v>0.1046</c:v>
                </c:pt>
                <c:pt idx="4">
                  <c:v>1.34E-2</c:v>
                </c:pt>
                <c:pt idx="5">
                  <c:v>2.87E-2</c:v>
                </c:pt>
                <c:pt idx="6">
                  <c:v>-2.0000000000000001E-4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безвозмездных поступлений от других бюджетов бюджетной системы РФ , поступивших в бюджет Минераловодского городского округа Ставропольского края в 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году.</a:t>
            </a:r>
          </a:p>
        </c:rich>
      </c:tx>
      <c:layout>
        <c:manualLayout>
          <c:xMode val="edge"/>
          <c:yMode val="edge"/>
          <c:x val="7.347347735379231E-2"/>
          <c:y val="3.9920159680638719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от других бюджетов бюджетной системы РФ , поступивших в бюджет Минераловодского городского округа Ставропольского края в 2017 году.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FFFF0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8.4000000000000005E-2</c:v>
                </c:pt>
                <c:pt idx="1">
                  <c:v>0.19159999999999999</c:v>
                </c:pt>
                <c:pt idx="2">
                  <c:v>0.71960000000000002</c:v>
                </c:pt>
                <c:pt idx="3">
                  <c:v>4.7999999999999996E-3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750000000000001E-2"/>
          <c:y val="0"/>
          <c:w val="0.61772353455818019"/>
          <c:h val="0.99279458488741534"/>
        </c:manualLayout>
      </c:layout>
      <c:pie3DChart>
        <c:varyColors val="1"/>
        <c:ser>
          <c:idx val="0"/>
          <c:order val="0"/>
          <c:explosion val="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6"/>
              <c:delete val="1"/>
            </c:dLbl>
            <c:dLbl>
              <c:idx val="7"/>
              <c:numFmt formatCode="0.0%" sourceLinked="0"/>
              <c:spPr>
                <a:scene3d>
                  <a:camera prst="orthographicFront"/>
                  <a:lightRig rig="threePt" dir="t"/>
                </a:scene3d>
                <a:sp3d>
                  <a:bevelB/>
                </a:sp3d>
              </c:spPr>
              <c:txPr>
                <a:bodyPr/>
                <a:lstStyle/>
                <a:p>
                  <a:pPr>
                    <a:defRPr sz="15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numFmt formatCode="0.0%" sourceLinked="0"/>
              <c:spPr/>
              <c:txPr>
                <a:bodyPr/>
                <a:lstStyle/>
                <a:p>
                  <a:pPr>
                    <a:defRPr sz="1500" b="1"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5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'Бюджет_5 (2)'!$C$7:$C$16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'Бюджет_5 (2)'!$D$7:$D$16</c:f>
              <c:numCache>
                <c:formatCode>#,##0.00;[Red]\-#,##0.00;0.00</c:formatCode>
                <c:ptCount val="10"/>
                <c:pt idx="0">
                  <c:v>217481213.80000001</c:v>
                </c:pt>
                <c:pt idx="1">
                  <c:v>30435318.300000001</c:v>
                </c:pt>
                <c:pt idx="2">
                  <c:v>147247097</c:v>
                </c:pt>
                <c:pt idx="3">
                  <c:v>137885871.99000001</c:v>
                </c:pt>
                <c:pt idx="4">
                  <c:v>1248036714.6300001</c:v>
                </c:pt>
                <c:pt idx="5">
                  <c:v>99545912.319999993</c:v>
                </c:pt>
                <c:pt idx="6">
                  <c:v>726140</c:v>
                </c:pt>
                <c:pt idx="7">
                  <c:v>679489123.50999999</c:v>
                </c:pt>
                <c:pt idx="8">
                  <c:v>4123293.14</c:v>
                </c:pt>
                <c:pt idx="9">
                  <c:v>5790908.2300000004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400" b="1" kern="1200" spc="-100" baseline="0">
                <a:solidFill>
                  <a:srgbClr val="0000FF"/>
                </a:solidFill>
                <a:latin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095975503062122"/>
          <c:y val="8.6805596668837436E-3"/>
          <c:w val="0.32070691163604548"/>
          <c:h val="0.99131944033311614"/>
        </c:manualLayout>
      </c:layout>
      <c:overlay val="0"/>
      <c:txPr>
        <a:bodyPr/>
        <a:lstStyle/>
        <a:p>
          <a:pPr>
            <a:defRPr sz="1400" b="1" kern="1200" spc="-100" baseline="0">
              <a:solidFill>
                <a:srgbClr val="0000FF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50800" dir="5400000" algn="ctr" rotWithShape="0">
        <a:schemeClr val="bg1">
          <a:lumMod val="95000"/>
        </a:schemeClr>
      </a:outerShdw>
    </a:effectLst>
    <a:scene3d>
      <a:camera prst="orthographicFront"/>
      <a:lightRig rig="threePt" dir="t"/>
    </a:scene3d>
    <a:sp3d prstMaterial="metal">
      <a:bevelB prst="relaxedInset"/>
    </a:sp3d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rotY val="30"/>
      <c:depthPercent val="1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200293186517239"/>
          <c:y val="6.0652689498150079E-2"/>
          <c:w val="0.76101708026339032"/>
          <c:h val="0.48107390190683996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3"/>
              <c:layout>
                <c:manualLayout>
                  <c:x val="1.8055555555555453E-2"/>
                  <c:y val="7.3048679947082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000066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'Бюджет_5 (3)'!$C$7:$C$16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Здравоохранение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'Бюджет_5 (3)'!$G$7:$G$16</c:f>
              <c:numCache>
                <c:formatCode>#,##0.00;[Red]\-#,##0.00;0.00</c:formatCode>
                <c:ptCount val="10"/>
                <c:pt idx="0">
                  <c:v>217481.2138</c:v>
                </c:pt>
                <c:pt idx="1">
                  <c:v>30435.318299999999</c:v>
                </c:pt>
                <c:pt idx="2">
                  <c:v>147247.09700000001</c:v>
                </c:pt>
                <c:pt idx="3">
                  <c:v>137885.87199000001</c:v>
                </c:pt>
                <c:pt idx="4">
                  <c:v>1248036.7146300001</c:v>
                </c:pt>
                <c:pt idx="5">
                  <c:v>99545.912319999989</c:v>
                </c:pt>
                <c:pt idx="6">
                  <c:v>726.14</c:v>
                </c:pt>
                <c:pt idx="7">
                  <c:v>679489.12350999995</c:v>
                </c:pt>
                <c:pt idx="8">
                  <c:v>4123.2931399999998</c:v>
                </c:pt>
                <c:pt idx="9">
                  <c:v>5790.90823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675136"/>
        <c:axId val="119676928"/>
        <c:axId val="0"/>
      </c:bar3DChart>
      <c:dateAx>
        <c:axId val="11967513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low"/>
        <c:txPr>
          <a:bodyPr/>
          <a:lstStyle/>
          <a:p>
            <a:pPr>
              <a:defRPr sz="1200" b="1">
                <a:solidFill>
                  <a:srgbClr val="000066"/>
                </a:solidFill>
              </a:defRPr>
            </a:pPr>
            <a:endParaRPr lang="ru-RU"/>
          </a:p>
        </c:txPr>
        <c:crossAx val="119676928"/>
        <c:crossesAt val="0"/>
        <c:auto val="0"/>
        <c:lblOffset val="100"/>
        <c:baseTimeUnit val="days"/>
      </c:dateAx>
      <c:valAx>
        <c:axId val="119676928"/>
        <c:scaling>
          <c:orientation val="minMax"/>
          <c:max val="140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.00;[Red]\-#,##0.00;0.00" sourceLinked="1"/>
        <c:majorTickMark val="out"/>
        <c:minorTickMark val="none"/>
        <c:tickLblPos val="nextTo"/>
        <c:crossAx val="119675136"/>
        <c:crossesAt val="1"/>
        <c:crossBetween val="between"/>
        <c:majorUnit val="200000"/>
        <c:minorUnit val="40000"/>
      </c:valAx>
    </c:plotArea>
    <c:plotVisOnly val="1"/>
    <c:dispBlanksAs val="gap"/>
    <c:showDLblsOverMax val="0"/>
  </c:chart>
  <c:spPr>
    <a:effectLst>
      <a:outerShdw blurRad="50800" dist="50800" dir="5400000" algn="ctr" rotWithShape="0">
        <a:schemeClr val="bg1">
          <a:alpha val="87000"/>
        </a:schemeClr>
      </a:outerShdw>
    </a:effectLst>
    <a:scene3d>
      <a:camera prst="orthographicFront"/>
      <a:lightRig rig="threePt" dir="t"/>
    </a:scene3d>
    <a:sp3d>
      <a:bevelT/>
    </a:sp3d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програм!$C$6:$C$16</c:f>
            </c:numRef>
          </c:val>
        </c:ser>
        <c:ser>
          <c:idx val="1"/>
          <c:order val="1"/>
          <c:explosion val="25"/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програм!$D$6:$D$16</c:f>
            </c:numRef>
          </c:val>
        </c:ser>
        <c:ser>
          <c:idx val="2"/>
          <c:order val="2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  <c:explosion val="17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2"/>
              <c:delete val="1"/>
            </c:dLbl>
            <c:dLbl>
              <c:idx val="6"/>
              <c:delete val="1"/>
            </c:dLbl>
            <c:dLbl>
              <c:idx val="8"/>
              <c:layout>
                <c:manualLayout>
                  <c:x val="-1.3888888888888888E-2"/>
                  <c:y val="-7.4906367041198615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програм!$B$6:$B$16</c:f>
              <c:strCache>
                <c:ptCount val="11"/>
                <c:pt idx="0">
                  <c:v>управление имуществом</c:v>
                </c:pt>
                <c:pt idx="1">
                  <c:v>обеспечения безопасности</c:v>
                </c:pt>
                <c:pt idx="2">
                  <c:v>развитие сельского хозяйства</c:v>
                </c:pt>
                <c:pt idx="3">
                  <c:v>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культуры</c:v>
                </c:pt>
                <c:pt idx="6">
                  <c:v>развитие градостроительства</c:v>
                </c:pt>
                <c:pt idx="7">
                  <c:v>социальная политика</c:v>
                </c:pt>
                <c:pt idx="8">
                  <c:v>развитие физической культуры и спорта</c:v>
                </c:pt>
                <c:pt idx="9">
                  <c:v>энергосбережение</c:v>
                </c:pt>
                <c:pt idx="10">
                  <c:v>развитие молодежной политики</c:v>
                </c:pt>
              </c:strCache>
            </c:strRef>
          </c:cat>
          <c:val>
            <c:numRef>
              <c:f>програм!$E$6:$E$16</c:f>
              <c:numCache>
                <c:formatCode>#,##0.00;[Red]\-#,##0.00;0.00</c:formatCode>
                <c:ptCount val="11"/>
                <c:pt idx="0">
                  <c:v>57262</c:v>
                </c:pt>
                <c:pt idx="1">
                  <c:v>36460</c:v>
                </c:pt>
                <c:pt idx="2">
                  <c:v>5987</c:v>
                </c:pt>
                <c:pt idx="3">
                  <c:v>137263</c:v>
                </c:pt>
                <c:pt idx="4">
                  <c:v>1195568</c:v>
                </c:pt>
                <c:pt idx="5">
                  <c:v>124641</c:v>
                </c:pt>
                <c:pt idx="6">
                  <c:v>10112</c:v>
                </c:pt>
                <c:pt idx="7">
                  <c:v>668817</c:v>
                </c:pt>
                <c:pt idx="8">
                  <c:v>16758</c:v>
                </c:pt>
                <c:pt idx="9">
                  <c:v>13172</c:v>
                </c:pt>
                <c:pt idx="10">
                  <c:v>2710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870691163604544"/>
          <c:y val="2.7180984399421994E-2"/>
          <c:w val="0.3329597550306212"/>
          <c:h val="0.97281901560057804"/>
        </c:manualLayout>
      </c:layout>
      <c:overlay val="0"/>
      <c:txPr>
        <a:bodyPr/>
        <a:lstStyle/>
        <a:p>
          <a:pPr>
            <a:defRPr sz="14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0.13038</cdr:x>
      <cdr:y>0.14859</cdr:y>
    </cdr:from>
    <cdr:to>
      <cdr:x>0.30503</cdr:x>
      <cdr:y>0.43775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2626" y="4699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fld id="{D260E6EB-021E-4E8B-893E-A26CBAEA9D6F}" type="datetimeFigureOut">
              <a:rPr lang="ru-RU"/>
              <a:pPr/>
              <a:t>18.05.2022</a:t>
            </a:fld>
            <a:endParaRPr lang="ru-RU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0">
                <a:solidFill>
                  <a:srgbClr val="0066FF"/>
                </a:solidFill>
                <a:latin typeface="Verdana" pitchFamily="34" charset="0"/>
              </a:defRPr>
            </a:lvl1pPr>
          </a:lstStyle>
          <a:p>
            <a:fld id="{BA281BB1-98E3-4EF0-A9BE-F2001296608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920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81BB1-98E3-4EF0-A9BE-F2001296608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8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ABB99-427E-42BB-B648-E560A840D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42275"/>
      </p:ext>
    </p:extLst>
  </p:cSld>
  <p:clrMapOvr>
    <a:masterClrMapping/>
  </p:clrMapOvr>
  <p:transition spd="med"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4314A-278F-4281-8908-BB7E77A85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5086"/>
      </p:ext>
    </p:extLst>
  </p:cSld>
  <p:clrMapOvr>
    <a:masterClrMapping/>
  </p:clrMapOvr>
  <p:transition spd="med"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2D60-DAC3-485A-BBB7-6B49170A8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55658"/>
      </p:ext>
    </p:extLst>
  </p:cSld>
  <p:clrMapOvr>
    <a:masterClrMapping/>
  </p:clrMapOvr>
  <p:transition spd="med"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8540750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23033-076D-46CA-8E06-4A604D8B0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19128"/>
      </p:ext>
    </p:extLst>
  </p:cSld>
  <p:clrMapOvr>
    <a:masterClrMapping/>
  </p:clrMapOvr>
  <p:transition spd="med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351E8-02AC-4B6D-955A-2126C8EF0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158884"/>
      </p:ext>
    </p:extLst>
  </p:cSld>
  <p:clrMapOvr>
    <a:masterClrMapping/>
  </p:clrMapOvr>
  <p:transition spd="med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AD08-2D6A-4061-86EF-74AE8D59C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4904"/>
      </p:ext>
    </p:extLst>
  </p:cSld>
  <p:clrMapOvr>
    <a:masterClrMapping/>
  </p:clrMapOvr>
  <p:transition spd="med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F598-5AC2-4F7A-A779-221CAA967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980937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56C1E-05AA-42BF-B703-AC74242A3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934"/>
      </p:ext>
    </p:extLst>
  </p:cSld>
  <p:clrMapOvr>
    <a:masterClrMapping/>
  </p:clrMapOvr>
  <p:transition spd="med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BA98-BC3C-40F1-AAD2-7693C1A17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77548"/>
      </p:ext>
    </p:extLst>
  </p:cSld>
  <p:clrMapOvr>
    <a:masterClrMapping/>
  </p:clrMapOvr>
  <p:transition spd="med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00E18-4C54-4D35-BEE1-3A4988137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835512"/>
      </p:ext>
    </p:extLst>
  </p:cSld>
  <p:clrMapOvr>
    <a:masterClrMapping/>
  </p:clrMapOvr>
  <p:transition spd="med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F8BF-3542-4FF1-ACC2-F86E5D20E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830891"/>
      </p:ext>
    </p:extLst>
  </p:cSld>
  <p:clrMapOvr>
    <a:masterClrMapping/>
  </p:clrMapOvr>
  <p:transition spd="med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80A7-D4AB-4B36-BFF0-1E1F8ABA8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70331"/>
      </p:ext>
    </p:extLst>
  </p:cSld>
  <p:clrMapOvr>
    <a:masterClrMapping/>
  </p:clrMapOvr>
  <p:transition spd="med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CA54-44D1-4E80-8F6F-93738A271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90018"/>
      </p:ext>
    </p:extLst>
  </p:cSld>
  <p:clrMapOvr>
    <a:masterClrMapping/>
  </p:clrMapOvr>
  <p:transition spd="med"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7F3E-4460-4301-93E2-013194A5D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6122"/>
      </p:ext>
    </p:extLst>
  </p:cSld>
  <p:clrMapOvr>
    <a:masterClrMapping/>
  </p:clrMapOvr>
  <p:transition spd="med"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49116-7DAD-4AFB-9A4F-02675CBCA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40131"/>
      </p:ext>
    </p:extLst>
  </p:cSld>
  <p:clrMapOvr>
    <a:masterClrMapping/>
  </p:clrMapOvr>
  <p:transition spd="med"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 b="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1CB3DD37-23E9-4285-9EBB-4D45EB1C2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35" r:id="rId15"/>
  </p:sldLayoutIdLst>
  <p:transition spd="slow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fp=4&amp;img_url=http://files.rzn.info/data/image/news/base/2013/03/06/85896.jpg&amp;iorient=&amp;ih=&amp;icolor=&amp;p=4&amp;site=&amp;text=%D1%84%D0%B8%D0%BD%D0%B0%D0%BD%D1%81%D0%BE%D0%B2%D0%B0%D1%8F%20%D0%BF%D0%BE%D0%BC%D0%BE%D1%89%D1%8C%20%D0%B4%D1%80%D1%83%D0%B3%D0%B8%D0%BC%20%D0%B1%D1%8E%D0%B4%D0%B6%D0%B5%D1%82%D0%B0%D0%BC&amp;iw=&amp;wp=&amp;pos=135&amp;recent=&amp;type=&amp;isize=&amp;rpt=simage&amp;itype=&amp;nojs=1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mages.yandex.ru/yandsearch?fp=0&amp;img_url=http://www.foto.smga.ru/album/slides/gorod-mineralnye-vody-foto-991.JPG&amp;iorient=&amp;ih=&amp;icolor=&amp;site=&amp;text=%D1%88%D0%BA%D0%BE%D0%BB%D1%8B%20%D0%BC%D0%B8%D0%BD%D0%B5%D1%80%D0%B0%D0%BB%D1%8C%D0%BD%D1%8B%D1%85%20%D0%B2%D0%BE%D0%B4&amp;iw=&amp;wp=&amp;pos=2&amp;recent=&amp;type=&amp;isize=&amp;rpt=simage&amp;itype=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fp=1&amp;img_url=http://www.bishelp.ru/images/4asnii_gek.jpg&amp;iorient=&amp;ih=&amp;icolor=&amp;p=1&amp;site=&amp;text=%D0%BE%D0%BF%D0%BB%D0%B0%D1%82%D0%B0%20%D0%BA%D0%BE%D0%BC%D0%BC%D1%83%D0%BD%D0%B0%D0%BB%D1%8C%D0%BD%D1%8B%D1%85%20%D1%83%D1%81%D0%BB%D1%83%D0%B3&amp;iw=&amp;wp=&amp;pos=56&amp;recent=&amp;type=&amp;isize=&amp;rpt=simage&amp;itype=&amp;nojs=1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mages.yandex.ru/yandsearch?fp=0&amp;img_url=http://mirsovetov.ru/images/956/1.jpg&amp;iorient=&amp;ih=&amp;icolor=&amp;site=&amp;text=%D0%BE%D0%BF%D0%BB%D0%B0%D1%82%D0%B0%20%D1%82%D1%80%D1%83%D0%B4%D0%B0&amp;iw=&amp;wp=&amp;pos=0&amp;recent=&amp;type=&amp;isize=&amp;rpt=simage&amp;itype=&amp;nojs=1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93" name="Picture 57" descr="iCA0SEPSC"/>
          <p:cNvPicPr>
            <a:picLocks noChangeAspect="1" noChangeArrowheads="1"/>
          </p:cNvPicPr>
          <p:nvPr/>
        </p:nvPicPr>
        <p:blipFill>
          <a:blip r:embed="rId2">
            <a:lum bright="-10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1" y="0"/>
            <a:ext cx="2311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2" name="Picture 56" descr="iCANZEJI0"/>
          <p:cNvPicPr>
            <a:picLocks noChangeAspect="1" noChangeArrowheads="1"/>
          </p:cNvPicPr>
          <p:nvPr/>
        </p:nvPicPr>
        <p:blipFill>
          <a:blip r:embed="rId3">
            <a:lum bright="-12000" contrast="-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864100"/>
            <a:ext cx="23114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0" name="Picture 54" descr="мемориал"/>
          <p:cNvPicPr>
            <a:picLocks noChangeAspect="1" noChangeArrowheads="1"/>
          </p:cNvPicPr>
          <p:nvPr/>
        </p:nvPicPr>
        <p:blipFill>
          <a:blip r:embed="rId4">
            <a:lum bright="2000"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64100"/>
            <a:ext cx="2209798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91" name="Picture 55" descr="iCA8UG77C"/>
          <p:cNvPicPr>
            <a:picLocks noChangeAspect="1" noChangeArrowheads="1"/>
          </p:cNvPicPr>
          <p:nvPr/>
        </p:nvPicPr>
        <p:blipFill>
          <a:blip r:embed="rId5">
            <a:lum bright="-20000" contrast="-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64100"/>
            <a:ext cx="19812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9" name="Picture 53" descr="1 пути"/>
          <p:cNvPicPr>
            <a:picLocks noChangeAspect="1" noChangeArrowheads="1"/>
          </p:cNvPicPr>
          <p:nvPr/>
        </p:nvPicPr>
        <p:blipFill>
          <a:blip r:embed="rId6">
            <a:lum bright="-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981201" cy="182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8" name="Picture 52" descr="iCA0MUSFJ"/>
          <p:cNvPicPr>
            <a:picLocks noChangeAspect="1" noChangeArrowheads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"/>
            <a:ext cx="22098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85" name="Picture 4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2206439"/>
            <a:ext cx="2209799" cy="19089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386" name="Picture 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057400"/>
            <a:ext cx="1981201" cy="2058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828800"/>
            <a:ext cx="4952999" cy="30353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marL="0" indent="0" algn="ctr">
              <a:buNone/>
            </a:pPr>
            <a:r>
              <a:rPr lang="ru-RU" sz="33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 ИСПОЛНЕНИИ БЮДЖЕТА МИНЕРАЛОВОДСКОГО ГОРОДСКОГО ОКРУГА ЗА 2020 ГОД</a:t>
            </a:r>
            <a:endParaRPr lang="ru-RU" sz="33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79398264"/>
              </p:ext>
            </p:extLst>
          </p:nvPr>
        </p:nvGraphicFramePr>
        <p:xfrm>
          <a:off x="-71437" y="247650"/>
          <a:ext cx="9286875" cy="636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2249674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914400"/>
          </a:xfrm>
        </p:spPr>
        <p:txBody>
          <a:bodyPr/>
          <a:lstStyle/>
          <a:p>
            <a:r>
              <a:rPr lang="ru-RU" sz="1600" b="1" dirty="0">
                <a:solidFill>
                  <a:srgbClr val="333399"/>
                </a:solidFill>
                <a:effectLst/>
              </a:rPr>
              <a:t>ИНФОРМАЦИЯ О РАБОТЕ АДМИНИСТРАЦИИ ПО ПРИВЛЕЧЕННИЮ ДОПОЛНИТЕЛЬНЫХ ДОХОДОВ В БЮДЖЕТ МИНЕРАЛОВОДСКОГО ГОРОДСКОГО ОКРУГА В 2020 ГОДУ</a:t>
            </a:r>
            <a:r>
              <a:rPr lang="ru-RU" sz="1600" b="1" dirty="0">
                <a:solidFill>
                  <a:srgbClr val="FF3300"/>
                </a:solidFill>
                <a:effectLst/>
              </a:rPr>
              <a:t/>
            </a:r>
            <a:br>
              <a:rPr lang="ru-RU" sz="1600" b="1" dirty="0">
                <a:solidFill>
                  <a:srgbClr val="FF3300"/>
                </a:solidFill>
                <a:effectLst/>
              </a:rPr>
            </a:br>
            <a:endParaRPr lang="ru-RU" sz="1600" dirty="0">
              <a:solidFill>
                <a:srgbClr val="FF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990600"/>
            <a:ext cx="8540750" cy="5486400"/>
          </a:xfrm>
        </p:spPr>
        <p:txBody>
          <a:bodyPr/>
          <a:lstStyle/>
          <a:p>
            <a:pPr algn="just"/>
            <a:r>
              <a:rPr lang="ru-RU" sz="1200" i="1" dirty="0" smtClean="0">
                <a:solidFill>
                  <a:srgbClr val="002060"/>
                </a:solidFill>
                <a:effectLst/>
              </a:rPr>
              <a:t>        Ключевые </a:t>
            </a:r>
            <a:r>
              <a:rPr lang="ru-RU" sz="1200" i="1" dirty="0">
                <a:solidFill>
                  <a:srgbClr val="002060"/>
                </a:solidFill>
                <a:effectLst/>
              </a:rPr>
              <a:t>направления развития Минераловодского городского округа в бюджетно-финансовой сфере определяются положениями основных направлений налоговой, бюджетной и долговой политики Минераловодского городского округа на соответствующие годы. </a:t>
            </a:r>
          </a:p>
          <a:p>
            <a:pPr algn="just"/>
            <a:r>
              <a:rPr lang="ru-RU" sz="1200" i="1" dirty="0">
                <a:solidFill>
                  <a:srgbClr val="002060"/>
                </a:solidFill>
                <a:effectLst/>
              </a:rPr>
              <a:t>В 2020 году органами местного самоуправления обеспечена реализация налоговой политики, направленной на достижение необходимого уровня доходов для исполнения всех действующих расходных обязательств местного бюджета.</a:t>
            </a:r>
          </a:p>
          <a:p>
            <a:pPr algn="just"/>
            <a:r>
              <a:rPr lang="ru-RU" sz="1200" i="1" dirty="0" smtClean="0">
                <a:solidFill>
                  <a:srgbClr val="002060"/>
                </a:solidFill>
                <a:effectLst/>
              </a:rPr>
              <a:t>         Особенностью </a:t>
            </a:r>
            <a:r>
              <a:rPr lang="ru-RU" sz="1200" i="1" dirty="0">
                <a:solidFill>
                  <a:srgbClr val="002060"/>
                </a:solidFill>
                <a:effectLst/>
              </a:rPr>
              <a:t>данного периода стала крайне нестабильная экономическая ситуация  характеризующаяся снижением деловой активности в реальном секторе экономики  и замедлением темпов поступления налоговых и неналоговых доходов в связи с распространением новой </a:t>
            </a:r>
            <a:r>
              <a:rPr lang="ru-RU" sz="1200" i="1" dirty="0" err="1">
                <a:solidFill>
                  <a:srgbClr val="002060"/>
                </a:solidFill>
                <a:effectLst/>
              </a:rPr>
              <a:t>коронавирусной</a:t>
            </a:r>
            <a:r>
              <a:rPr lang="ru-RU" sz="1200" i="1" dirty="0">
                <a:solidFill>
                  <a:srgbClr val="002060"/>
                </a:solidFill>
                <a:effectLst/>
              </a:rPr>
              <a:t> инфекции. </a:t>
            </a:r>
          </a:p>
          <a:p>
            <a:pPr algn="just"/>
            <a:r>
              <a:rPr lang="ru-RU" sz="1200" i="1" dirty="0">
                <a:solidFill>
                  <a:srgbClr val="002060"/>
                </a:solidFill>
                <a:effectLst/>
              </a:rPr>
              <a:t>В сложных экономических условиях органами местного самоуправления принимались все необходимые меры для обеспечения сбалансированности местного бюджета.</a:t>
            </a:r>
          </a:p>
          <a:p>
            <a:pPr algn="just"/>
            <a:r>
              <a:rPr lang="ru-RU" sz="1200" i="1" dirty="0">
                <a:solidFill>
                  <a:srgbClr val="002060"/>
                </a:solidFill>
                <a:effectLst/>
              </a:rPr>
              <a:t>         В отчетном периоде успешно реализован план мероприятий Программы оздоровления муниципальных финансов Минераловодского городского округа Ставропольского края на 2018-2021 годы, утвержденной распоряжением администрации Минераловодского городского округа от 14.11.2018 № 437-р.</a:t>
            </a:r>
          </a:p>
          <a:p>
            <a:pPr algn="just"/>
            <a:r>
              <a:rPr lang="ru-RU" sz="1200" i="1" dirty="0" smtClean="0">
                <a:solidFill>
                  <a:srgbClr val="002060"/>
                </a:solidFill>
                <a:effectLst/>
              </a:rPr>
              <a:t>        В </a:t>
            </a:r>
            <a:r>
              <a:rPr lang="ru-RU" sz="1200" i="1" dirty="0">
                <a:solidFill>
                  <a:srgbClr val="002060"/>
                </a:solidFill>
                <a:effectLst/>
              </a:rPr>
              <a:t>соответствии с мероприятиями Программы на территории Минераловодского городского округа в 2020 году: </a:t>
            </a:r>
          </a:p>
          <a:p>
            <a:pPr algn="just"/>
            <a:r>
              <a:rPr lang="ru-RU" sz="1200" i="1" dirty="0">
                <a:solidFill>
                  <a:srgbClr val="002060"/>
                </a:solidFill>
                <a:effectLst/>
              </a:rPr>
              <a:t>- вовлечению в хозяйственный оборот 224 объекта недвижимого имущества, в том числе 208 земельных участков и 16 объектов недвижимости;</a:t>
            </a:r>
          </a:p>
          <a:p>
            <a:pPr algn="just"/>
            <a:r>
              <a:rPr lang="ru-RU" sz="1200" i="1" dirty="0">
                <a:solidFill>
                  <a:srgbClr val="002060"/>
                </a:solidFill>
                <a:effectLst/>
              </a:rPr>
              <a:t>-актуализировано  сведений о 102 объектах недвижимого имущества, выявлено 522 объекта недвижимости, имеющих недостающие характеристики, из них: по 70 объектам уточнены сведения о правообладателях, по 367 объектам уточнены адреса местонахождения объектов, по 85 объектам оказана помощь физическим лицам в оформлении права собственности;</a:t>
            </a:r>
          </a:p>
          <a:p>
            <a:pPr algn="just"/>
            <a:r>
              <a:rPr lang="ru-RU" sz="1200" i="1" dirty="0">
                <a:solidFill>
                  <a:srgbClr val="002060"/>
                </a:solidFill>
                <a:effectLst/>
              </a:rPr>
              <a:t>-проведено 4 заседания межведомственной комиссии, на которых рассматривались вопросы легализации заработной платы и сокращения задолженности по налоговым и неналоговым платежам.</a:t>
            </a:r>
          </a:p>
          <a:p>
            <a:pPr algn="just"/>
            <a:r>
              <a:rPr lang="ru-RU" sz="1200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effectLst/>
              </a:rPr>
              <a:t>        </a:t>
            </a:r>
            <a:r>
              <a:rPr lang="ru-RU" sz="1200" i="1" dirty="0">
                <a:solidFill>
                  <a:srgbClr val="002060"/>
                </a:solidFill>
                <a:effectLst/>
              </a:rPr>
              <a:t>В результате реализации мероприятий по мобилизации доходов в местный бюджет дополнительно получено налоговых и неналоговых доходов в 2020 году в сумме 60,9  млн. рублей.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75986"/>
      </p:ext>
    </p:extLst>
  </p:cSld>
  <p:clrMapOvr>
    <a:masterClrMapping/>
  </p:clrMapOvr>
  <p:transition spd="med" advClick="0" advTm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i3OPXCXKE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723313" cy="1371600"/>
          </a:xfrm>
        </p:spPr>
        <p:txBody>
          <a:bodyPr/>
          <a:lstStyle/>
          <a:p>
            <a:pPr eaLnBrk="1" hangingPunct="1"/>
            <a: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</a:t>
            </a:r>
            <a:b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Минераловодского городского округа за 2020 год</a:t>
            </a:r>
            <a:br>
              <a:rPr lang="ru-RU" sz="2600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600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1295400"/>
            <a:ext cx="91440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1400" b="1" dirty="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                                                              план                            исполнение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FF00"/>
                </a:solidFill>
              </a:rPr>
              <a:t> Д</a:t>
            </a:r>
            <a:r>
              <a:rPr lang="ru-RU" sz="28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оходы -           4 099 492,6        4 035 640, 4     98,44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i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–        4 176 250,1         4 056 692,8      </a:t>
            </a:r>
            <a:r>
              <a:rPr lang="ru-RU" sz="25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97,14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i="1" dirty="0" smtClean="0">
              <a:solidFill>
                <a:srgbClr val="333399"/>
              </a:solidFill>
              <a:effectLst/>
            </a:endParaRPr>
          </a:p>
          <a:p>
            <a:pPr eaLnBrk="1" hangingPunct="1">
              <a:buNone/>
            </a:pP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 </a:t>
            </a:r>
            <a:r>
              <a:rPr lang="ru-RU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(-); </a:t>
            </a:r>
            <a:r>
              <a:rPr lang="ru-RU" sz="28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</a:t>
            </a:r>
            <a:r>
              <a:rPr lang="ru-RU" sz="28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144 603,9          -21 052,4 </a:t>
            </a:r>
            <a:endParaRPr lang="ru-RU" sz="28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Профицит (+)</a:t>
            </a:r>
          </a:p>
          <a:p>
            <a:pPr algn="ctr" eaLnBrk="1" hangingPunct="1">
              <a:buFont typeface="Wingdings" pitchFamily="2" charset="2"/>
              <a:buNone/>
            </a:pPr>
            <a:endParaRPr lang="ru-RU" sz="2400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Источниками покрытия дефицита бюджета являются остатки и муниципальные заимствования</a:t>
            </a:r>
          </a:p>
          <a:p>
            <a:pPr algn="ctr" eaLnBrk="1" hangingPunct="1">
              <a:buFontTx/>
              <a:buNone/>
            </a:pPr>
            <a:endParaRPr lang="ru-RU" sz="2000" b="1" i="1" dirty="0" smtClean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  <a:p>
            <a:pPr algn="ctr" fontAlgn="b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Verdana" pitchFamily="34" charset="0"/>
                <a:cs typeface="Times New Roman" pitchFamily="18" charset="0"/>
              </a:rPr>
              <a:t> 	</a:t>
            </a: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Bookman Old Style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2000" dirty="0" smtClean="0">
              <a:solidFill>
                <a:srgbClr val="0000FF"/>
              </a:solidFill>
              <a:latin typeface="Bookman Old Style" pitchFamily="18" charset="0"/>
            </a:endParaRPr>
          </a:p>
          <a:p>
            <a:endParaRPr lang="ru-RU" sz="3600" dirty="0" smtClean="0">
              <a:effectLst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68" y="-321205"/>
            <a:ext cx="9177867" cy="719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30254"/>
              </p:ext>
            </p:extLst>
          </p:nvPr>
        </p:nvGraphicFramePr>
        <p:xfrm>
          <a:off x="-1" y="1082675"/>
          <a:ext cx="9143999" cy="5792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21763419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9201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</a:rPr>
              <a:t>Исполнение расходов местного бюджета в разрезе разделов подразделов кодов бюджетной классификации расходов бюджетов за 2020  год</a:t>
            </a:r>
            <a:endParaRPr lang="ru-RU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989499"/>
              </p:ext>
            </p:extLst>
          </p:nvPr>
        </p:nvGraphicFramePr>
        <p:xfrm>
          <a:off x="76201" y="1600200"/>
          <a:ext cx="9067798" cy="518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044"/>
                <a:gridCol w="3592902"/>
                <a:gridCol w="1554072"/>
                <a:gridCol w="1682390"/>
                <a:gridCol w="1682390"/>
              </a:tblGrid>
              <a:tr h="9715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err="1">
                          <a:effectLst/>
                        </a:rPr>
                        <a:t>Рз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 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Утверждено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Исполнено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Процент исполнения,%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01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Общегосударственные вопросы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327 292,22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324 044,48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99,01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6477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03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22 493,55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22 093,55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98,22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04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Национальная экономика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399 222,59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337 130,24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84,45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05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256 838,65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254 292,07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99,01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07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Образование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1 738 169,28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1 709 301,64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98,34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08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Культура, кинематография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171 153,79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164 177,88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95,92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Социальная политика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1 200 881,45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1 186 266,70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98,78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Физическая культура и спорт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48 426,04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48 222,26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99,58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647700"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13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11 772,51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11 163,98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94,83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Всего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4 176 250,08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4 056 692,80</a:t>
                      </a:r>
                      <a:endParaRPr lang="ru-RU" sz="1400" b="0" i="0" u="none" strike="noStrike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97,14</a:t>
                      </a:r>
                      <a:endParaRPr lang="ru-RU" sz="14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064845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0066"/>
                </a:solidFill>
              </a:rPr>
              <a:t>Исполнение бюджета Минераловодского городского округа за 2020 год</a:t>
            </a:r>
            <a:endParaRPr lang="ru-RU" sz="2400" dirty="0">
              <a:solidFill>
                <a:srgbClr val="000066"/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475880"/>
              </p:ext>
            </p:extLst>
          </p:nvPr>
        </p:nvGraphicFramePr>
        <p:xfrm>
          <a:off x="0" y="1642300"/>
          <a:ext cx="9144000" cy="521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9181192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52400"/>
            <a:ext cx="8308975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400" b="1" i="1" smtClean="0">
                <a:solidFill>
                  <a:srgbClr val="0000FF"/>
                </a:solidFill>
                <a:effectLst/>
              </a:rPr>
              <a:t>Перечень муниципальных программ</a:t>
            </a:r>
            <a:r>
              <a:rPr lang="ru-RU" sz="4000" smtClean="0">
                <a:effectLst/>
              </a:rPr>
              <a:t> </a:t>
            </a:r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69850" y="838200"/>
            <a:ext cx="8540750" cy="579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i="1" dirty="0" smtClean="0">
                <a:solidFill>
                  <a:srgbClr val="0000FF"/>
                </a:solidFill>
                <a:effectLst/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900" b="1" i="1" dirty="0" smtClean="0">
              <a:solidFill>
                <a:srgbClr val="0000FF"/>
              </a:solidFill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900" b="1" i="1" dirty="0" smtClean="0">
                <a:solidFill>
                  <a:srgbClr val="0000FF"/>
                </a:solidFill>
                <a:effectLst/>
              </a:rPr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i="1" dirty="0" smtClean="0">
              <a:effectLst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 b="1" i="1" dirty="0" smtClean="0">
                <a:effectLst/>
              </a:rPr>
              <a:t>     </a:t>
            </a:r>
            <a:r>
              <a:rPr lang="ru-RU" sz="1600" b="1" i="1" dirty="0" smtClean="0">
                <a:effectLst/>
              </a:rPr>
              <a:t>«Совершенствование организации деятельности органов местного самоуправления»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«Управление финансами»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«Обеспечение безопасности»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транспортной системы и обеспечение   безопасности дорожного движения»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жилищно-коммунального хозяйства»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образования»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«Развитие культуры»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"Развитие экономики»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«Социальная политика»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физической культуры и спорта»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молодежной политики“</a:t>
            </a:r>
            <a:r>
              <a:rPr lang="en-US" sz="1600" b="1" i="1" dirty="0" smtClean="0">
                <a:effectLst/>
              </a:rPr>
              <a:t/>
            </a:r>
            <a:br>
              <a:rPr lang="en-US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«Экология и охрана окружающей среды»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«Энергосбережение и повышение энергетической эффективности»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градостроительства, строительства и архитектуры»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«Развитие сельского хозяйства»</a:t>
            </a:r>
            <a:br>
              <a:rPr lang="ru-RU" sz="1600" b="1" i="1" dirty="0" smtClean="0">
                <a:effectLst/>
              </a:rPr>
            </a:br>
            <a:r>
              <a:rPr lang="ru-RU" sz="1600" b="1" i="1" dirty="0" smtClean="0">
                <a:effectLst/>
              </a:rPr>
              <a:t>«Управление имуществом»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 smtClean="0">
                <a:effectLst/>
              </a:rPr>
              <a:t>      «Обеспечение жильем молодых семей»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i="1" dirty="0">
                <a:effectLst/>
              </a:rPr>
              <a:t> </a:t>
            </a:r>
            <a:r>
              <a:rPr lang="ru-RU" sz="1600" b="1" i="1" dirty="0" smtClean="0">
                <a:effectLst/>
              </a:rPr>
              <a:t>     «Формирование современной городской среды»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 i="1" dirty="0" smtClean="0">
              <a:effectLst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1"/>
            <a:ext cx="8510588" cy="762000"/>
          </a:xfrm>
        </p:spPr>
        <p:txBody>
          <a:bodyPr/>
          <a:lstStyle/>
          <a:p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</a:rPr>
              <a:t>Реализация муниципальных программ</a:t>
            </a:r>
            <a:endParaRPr lang="ru-RU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0290518"/>
              </p:ext>
            </p:extLst>
          </p:nvPr>
        </p:nvGraphicFramePr>
        <p:xfrm>
          <a:off x="-1" y="1066806"/>
          <a:ext cx="9144002" cy="6466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1921"/>
                <a:gridCol w="1381599"/>
                <a:gridCol w="1417956"/>
                <a:gridCol w="1272526"/>
              </a:tblGrid>
              <a:tr h="518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 smtClean="0">
                        <a:effectLst/>
                        <a:latin typeface="Times New Roman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Times New Roman"/>
                        </a:rPr>
                        <a:t>процент  исполнения, %</a:t>
                      </a:r>
                    </a:p>
                    <a:p>
                      <a:pPr algn="ctr" fontAlgn="b"/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4690" marR="4690" marT="4690" marB="0" anchor="b"/>
                </a:tc>
              </a:tr>
              <a:tr h="184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1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690" marR="4690" marT="46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2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690" marR="4690" marT="469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</a:rPr>
                        <a:t>3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690" marR="4690" marT="469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effectLst/>
                        </a:rPr>
                        <a:t>4</a:t>
                      </a:r>
                      <a:endParaRPr lang="ru-RU" sz="900" b="0" i="0" u="none" strike="noStrike">
                        <a:effectLst/>
                        <a:latin typeface="Times New Roman"/>
                      </a:endParaRPr>
                    </a:p>
                  </a:txBody>
                  <a:tcPr marL="4690" marR="4690" marT="4690" marB="0" anchor="b"/>
                </a:tc>
              </a:tr>
              <a:tr h="51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"Совершенствование организации деятельности органов местного самоуправления"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67 697,72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67 084,10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99,09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"Управление финансами"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85 202,67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84 594,14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"Обеспечение безопасности"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43 516,83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42 776,99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98,30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5185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транспортной системы и обеспечение безопасности дорожного движения 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382 876,33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320 876,99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83,81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347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жилищно-коммунального хозяйства"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188 459,26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185 842,43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98,61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образования"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1 632 893,51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1 595 451,43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97,71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культуры"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207 348,86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206 270,11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99,48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экономики"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129,12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129,12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"Социальная политика 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1 176 155,78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1 171 078,50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физической культуры и спорта"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34 597,04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34 584,99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99,97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молодежной политики"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2 732,52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2 732,52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"Экология и охрана окружающей среды "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302,45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302,45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4585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"Энергосбережение и повышение энергетической эффективности" 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13 555,22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13 378,48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34773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градостроительства, строительства и архитектуры"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8 974,33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8 969,12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99,94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"Развитие сельского хозяйства"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28 564,01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22 296,87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78,06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"Управление имуществом"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80 706,47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78 979,03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97,86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"Обеспечение жильем молодых семей"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7 564,34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7 564,34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37213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"Формирование современной городской среды"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97 573,45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97 573,45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  <a:tr h="23177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4 058 849,91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3 940 485,06</a:t>
                      </a:r>
                      <a:endParaRPr lang="ru-RU" sz="14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90" marR="4690" marT="469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496618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573" name="Picture 13" descr="ekonom-stran-mira"/>
          <p:cNvPicPr>
            <a:picLocks noChangeAspect="1" noChangeArrowheads="1"/>
          </p:cNvPicPr>
          <p:nvPr/>
        </p:nvPicPr>
        <p:blipFill>
          <a:blip r:embed="rId2">
            <a:lum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570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122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Реализация программных мероприятий</a:t>
            </a:r>
          </a:p>
        </p:txBody>
      </p:sp>
      <p:sp>
        <p:nvSpPr>
          <p:cNvPr id="578569" name="Rectangle 9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4422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  <a:p>
            <a:pPr marL="0" indent="12700">
              <a:buFont typeface="Wingdings" pitchFamily="2" charset="2"/>
              <a:buNone/>
            </a:pPr>
            <a:endParaRPr lang="ru-RU" sz="2000" dirty="0" smtClean="0">
              <a:effectLst/>
            </a:endParaRPr>
          </a:p>
        </p:txBody>
      </p:sp>
      <p:sp>
        <p:nvSpPr>
          <p:cNvPr id="578571" name="Rectangle 11"/>
          <p:cNvSpPr>
            <a:spLocks noChangeArrowheads="1"/>
          </p:cNvSpPr>
          <p:nvPr/>
        </p:nvSpPr>
        <p:spPr bwMode="auto">
          <a:xfrm>
            <a:off x="0" y="3632200"/>
            <a:ext cx="13468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8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474938"/>
              </p:ext>
            </p:extLst>
          </p:nvPr>
        </p:nvGraphicFramePr>
        <p:xfrm>
          <a:off x="0" y="1771650"/>
          <a:ext cx="9144000" cy="5086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11661775" cy="1325563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ДОРОЖНЫЙ ФОНД МИНЕРАЛОВОДСКОГО ГОРОДСКОГО ОКРУГА</a:t>
            </a:r>
            <a:b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исполнение за 2020 год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57400"/>
            <a:ext cx="12191999" cy="4041775"/>
          </a:xfrm>
        </p:spPr>
        <p:txBody>
          <a:bodyPr/>
          <a:lstStyle/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</a:rPr>
              <a:t>          </a:t>
            </a: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план,                      факт,                    %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тыс.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руб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тыс.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</a:rPr>
              <a:t>руб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</a:rPr>
              <a:t>        исполнения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      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               </a:t>
            </a: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b="1" i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</a:endParaRPr>
          </a:p>
          <a:p>
            <a:pPr marL="381000" indent="-3810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</a:rPr>
              <a:t>                                </a:t>
            </a:r>
            <a:r>
              <a:rPr lang="ru-RU" sz="3600" b="1" i="1" dirty="0" smtClean="0">
                <a:solidFill>
                  <a:srgbClr val="00FF00"/>
                </a:solidFill>
                <a:latin typeface="Times New Roman" pitchFamily="18" charset="0"/>
              </a:rPr>
              <a:t>388 330,3          326 330,9        84,03              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4663" y="171450"/>
            <a:ext cx="4859337" cy="6686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endParaRPr lang="ru-RU" sz="1800" b="1" dirty="0" smtClean="0"/>
          </a:p>
          <a:p>
            <a:pPr algn="ctr">
              <a:lnSpc>
                <a:spcPct val="80000"/>
              </a:lnSpc>
              <a:buNone/>
            </a:pPr>
            <a:r>
              <a:rPr lang="ru-RU" sz="25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25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264.4. </a:t>
            </a:r>
            <a:endParaRPr lang="ru-RU" sz="25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Внешняя </a:t>
            </a:r>
            <a:r>
              <a:rPr lang="ru-RU" sz="25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годового отчета об исполнении </a:t>
            </a:r>
            <a:r>
              <a:rPr lang="ru-RU" sz="25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</a:t>
            </a:r>
          </a:p>
          <a:p>
            <a:pPr>
              <a:lnSpc>
                <a:spcPct val="80000"/>
              </a:lnSpc>
              <a:buNone/>
            </a:pPr>
            <a:endParaRPr lang="ru-RU" sz="1800" b="1" dirty="0"/>
          </a:p>
          <a:p>
            <a:pPr algn="ctr">
              <a:lnSpc>
                <a:spcPct val="8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Местная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администрация представляет отчет об исполнении местного бюджета для подготовки заключения на него </a:t>
            </a:r>
            <a:r>
              <a:rPr lang="ru-RU" sz="2600" b="1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не позднее 1 апреля текущего года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. Подготовка заключения на годовой отчет об исполнении местного бюджета проводится в срок, не превышающий один месяц.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800" b="1" i="1" dirty="0" smtClean="0">
              <a:effectLst/>
            </a:endParaRPr>
          </a:p>
        </p:txBody>
      </p:sp>
      <p:pic>
        <p:nvPicPr>
          <p:cNvPr id="276485" name="Picture 5" descr="C:\Users\Dohod1\Desktop\10218408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SDC12093"/>
          <p:cNvPicPr>
            <a:picLocks noChangeAspect="1" noChangeArrowheads="1"/>
          </p:cNvPicPr>
          <p:nvPr/>
        </p:nvPicPr>
        <p:blipFill>
          <a:blip r:embed="rId2">
            <a:lum bright="10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76200"/>
            <a:ext cx="9144000" cy="699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757774"/>
            <a:ext cx="9296400" cy="4315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buClr>
                <a:srgbClr val="CCECFF"/>
              </a:buClr>
            </a:pPr>
            <a:r>
              <a:rPr lang="ru-RU" sz="2800" kern="0" dirty="0" smtClean="0">
                <a:solidFill>
                  <a:srgbClr val="F3F3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Финансовое управление администрации</a:t>
            </a:r>
          </a:p>
          <a:p>
            <a:pPr marL="342900" lvl="0" indent="-342900" eaLnBrk="0" hangingPunct="0">
              <a:buClr>
                <a:srgbClr val="CCECFF"/>
              </a:buClr>
            </a:pPr>
            <a:r>
              <a:rPr lang="ru-RU" sz="2800" kern="0" dirty="0" smtClean="0">
                <a:solidFill>
                  <a:srgbClr val="F3F3FF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Минераловодского городского округа</a:t>
            </a:r>
          </a:p>
          <a:p>
            <a:pPr marL="342900" lvl="0" indent="-342900" eaLnBrk="0" hangingPunct="0">
              <a:buClr>
                <a:srgbClr val="CCECFF"/>
              </a:buClr>
            </a:pPr>
            <a:endParaRPr lang="ru-RU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r>
              <a:rPr lang="ru-RU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marL="342900" lvl="0" indent="-342900" eaLnBrk="0" hangingPunct="0">
              <a:buClr>
                <a:srgbClr val="CCECFF"/>
              </a:buClr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i="1" u="sng" dirty="0" smtClean="0">
                <a:solidFill>
                  <a:srgbClr val="0000FF"/>
                </a:solidFill>
                <a:effectLst/>
              </a:rPr>
              <a:t>Основные направления бюджетной политики</a:t>
            </a:r>
            <a:r>
              <a:rPr lang="ru-RU" sz="2400" b="1" i="1" dirty="0" smtClean="0">
                <a:solidFill>
                  <a:srgbClr val="0000FF"/>
                </a:solidFill>
                <a:effectLst/>
              </a:rPr>
              <a:t> Минераловодского городского округа на 2020 год</a:t>
            </a:r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52400" y="1484313"/>
            <a:ext cx="8720138" cy="4727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FF00"/>
                </a:solidFill>
                <a:effectLst/>
                <a:latin typeface="Bookman Old Style" pitchFamily="18" charset="0"/>
              </a:rPr>
              <a:t> Обеспечение долгосрочной сбалансированности и финансовой устойчивости местного бюджета.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00FF"/>
                </a:solidFill>
                <a:effectLst/>
                <a:latin typeface="Bookman Old Style" pitchFamily="18" charset="0"/>
              </a:rPr>
              <a:t>Оптимизация бюджетных расходов с одновременным определением  их приоритетности и повышения эффективности финансовых ресурсов.</a:t>
            </a:r>
          </a:p>
          <a:p>
            <a:pPr marL="609600" indent="-6096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FFFF00"/>
                </a:solidFill>
                <a:effectLst/>
                <a:latin typeface="Bookman Old Style" pitchFamily="18" charset="0"/>
              </a:rPr>
              <a:t>Обеспечение прозрачности и открытости муниципальных             финансов.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4033820"/>
            <a:ext cx="9144000" cy="22098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/>
            <a:r>
              <a:rPr lang="ru-RU" sz="2000" b="0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Основными задачами бюджетной политики</a:t>
            </a:r>
            <a:r>
              <a:rPr lang="ru-RU" sz="2000" b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являются:</a:t>
            </a:r>
          </a:p>
          <a:p>
            <a:pPr indent="342900" algn="l"/>
            <a:endParaRPr lang="ru-RU" sz="1600" b="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программно-целевых методов бюджетного планирования; 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и результативности использования     имеющихся инструментов программно-целевого управления;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повышения качества оказания муниципальных услуг (работ);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эффективности использования бюджетных средств;                                 </a:t>
            </a:r>
          </a:p>
          <a:p>
            <a:pPr indent="342900" algn="l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16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исполнение в полном объеме публичных обязательств переда населением</a:t>
            </a:r>
            <a:r>
              <a:rPr lang="ru-RU" sz="1600" b="0" dirty="0">
                <a:solidFill>
                  <a:srgbClr val="00FF00"/>
                </a:solidFill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2" name="Picture 14" descr="i?id=95115298-55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03825"/>
            <a:ext cx="20574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i?id=143963158-21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10588" cy="1143000"/>
          </a:xfrm>
        </p:spPr>
        <p:txBody>
          <a:bodyPr/>
          <a:lstStyle/>
          <a:p>
            <a:pPr eaLnBrk="1" hangingPunct="1"/>
            <a:r>
              <a:rPr lang="ru-RU" sz="2500" b="1" i="1" dirty="0" smtClean="0">
                <a:solidFill>
                  <a:srgbClr val="0000FF"/>
                </a:solidFill>
              </a:rPr>
              <a:t>Приоритетными расходами местного бюджета являются :</a:t>
            </a:r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990600"/>
            <a:ext cx="8540750" cy="4343400"/>
          </a:xfrm>
        </p:spPr>
        <p:txBody>
          <a:bodyPr/>
          <a:lstStyle/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оплата труда и начисления на выплаты по оплате труда;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коммунальные услуги;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услуги связи;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уплата налогов, сборов и других обязательных платежей;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обслуживание и погашение муниципального долга;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продукты питания;</a:t>
            </a:r>
          </a:p>
          <a:p>
            <a:pPr marL="457200" indent="-457200"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500" b="1" i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т.д.</a:t>
            </a:r>
          </a:p>
          <a:p>
            <a:pPr marL="0" indent="0">
              <a:buClr>
                <a:srgbClr val="FF3300"/>
              </a:buClr>
              <a:buNone/>
            </a:pPr>
            <a:endParaRPr lang="ru-RU" sz="2800" b="1" i="1" dirty="0" smtClean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6" name="Picture 8" descr="i?id=592552895-50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81600"/>
            <a:ext cx="2514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i?id=185560087-2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03825"/>
            <a:ext cx="23622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58524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549385795"/>
              </p:ext>
            </p:extLst>
          </p:nvPr>
        </p:nvGraphicFramePr>
        <p:xfrm>
          <a:off x="0" y="180975"/>
          <a:ext cx="9144000" cy="649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6998630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55110258"/>
              </p:ext>
            </p:extLst>
          </p:nvPr>
        </p:nvGraphicFramePr>
        <p:xfrm>
          <a:off x="-238125" y="-4762"/>
          <a:ext cx="9620250" cy="6867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2221283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41828267"/>
              </p:ext>
            </p:extLst>
          </p:nvPr>
        </p:nvGraphicFramePr>
        <p:xfrm>
          <a:off x="-71437" y="76200"/>
          <a:ext cx="9286875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3603873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82329179"/>
              </p:ext>
            </p:extLst>
          </p:nvPr>
        </p:nvGraphicFramePr>
        <p:xfrm>
          <a:off x="-71437" y="23812"/>
          <a:ext cx="9286875" cy="681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0952116"/>
      </p:ext>
    </p:extLst>
  </p:cSld>
  <p:clrMapOvr>
    <a:masterClrMapping/>
  </p:clrMapOvr>
  <p:transition spd="med" advClick="0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7">
      <a:dk1>
        <a:srgbClr val="4F4F77"/>
      </a:dk1>
      <a:lt1>
        <a:srgbClr val="FFFFFF"/>
      </a:lt1>
      <a:dk2>
        <a:srgbClr val="7979A5"/>
      </a:dk2>
      <a:lt2>
        <a:srgbClr val="F3F3FF"/>
      </a:lt2>
      <a:accent1>
        <a:srgbClr val="5D5D8B"/>
      </a:accent1>
      <a:accent2>
        <a:srgbClr val="66CCFF"/>
      </a:accent2>
      <a:accent3>
        <a:srgbClr val="BEBECF"/>
      </a:accent3>
      <a:accent4>
        <a:srgbClr val="DADADA"/>
      </a:accent4>
      <a:accent5>
        <a:srgbClr val="B6B6C4"/>
      </a:accent5>
      <a:accent6>
        <a:srgbClr val="5CB9E7"/>
      </a:accent6>
      <a:hlink>
        <a:srgbClr val="CCECFF"/>
      </a:hlink>
      <a:folHlink>
        <a:srgbClr val="FFFFCC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99FFCC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ru-RU" sz="15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6617</TotalTime>
  <Words>1155</Words>
  <Application>Microsoft Office PowerPoint</Application>
  <PresentationFormat>Экран (4:3)</PresentationFormat>
  <Paragraphs>262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Облака</vt:lpstr>
      <vt:lpstr>Презентация PowerPoint</vt:lpstr>
      <vt:lpstr>Презентация PowerPoint</vt:lpstr>
      <vt:lpstr>Основные направления бюджетной политики Минераловодского городского округа на 2020 год</vt:lpstr>
      <vt:lpstr>Приоритетными расходами местного бюджета являются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РАБОТЕ АДМИНИСТРАЦИИ ПО ПРИВЛЕЧЕННИЮ ДОПОЛНИТЕЛЬНЫХ ДОХОДОВ В БЮДЖЕТ МИНЕРАЛОВОДСКОГО ГОРОДСКОГО ОКРУГА В 2020 ГОДУ </vt:lpstr>
      <vt:lpstr>Основные характеристики бюджета  Минераловодского городского округа за 2020 год </vt:lpstr>
      <vt:lpstr>Презентация PowerPoint</vt:lpstr>
      <vt:lpstr>Исполнение расходов местного бюджета в разрезе разделов подразделов кодов бюджетной классификации расходов бюджетов за 2020  год</vt:lpstr>
      <vt:lpstr>Исполнение бюджета Минераловодского городского округа за 2020 год</vt:lpstr>
      <vt:lpstr>Перечень муниципальных программ </vt:lpstr>
      <vt:lpstr>Реализация муниципальных программ</vt:lpstr>
      <vt:lpstr>Реализация программных мероприятий</vt:lpstr>
      <vt:lpstr>ДОРОЖНЫЙ ФОНД МИНЕРАЛОВОДСКОГО ГОРОДСКОГО ОКРУГА исполнение за 2020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Dohod1</dc:creator>
  <cp:lastModifiedBy>Dohod1</cp:lastModifiedBy>
  <cp:revision>569</cp:revision>
  <cp:lastPrinted>1601-01-01T00:00:00Z</cp:lastPrinted>
  <dcterms:created xsi:type="dcterms:W3CDTF">1601-01-01T00:00:00Z</dcterms:created>
  <dcterms:modified xsi:type="dcterms:W3CDTF">2022-05-18T04:29:17Z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