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7" r:id="rId2"/>
    <p:sldId id="356" r:id="rId3"/>
    <p:sldId id="307" r:id="rId4"/>
    <p:sldId id="283" r:id="rId5"/>
    <p:sldId id="368" r:id="rId6"/>
    <p:sldId id="370" r:id="rId7"/>
    <p:sldId id="371" r:id="rId8"/>
    <p:sldId id="372" r:id="rId9"/>
    <p:sldId id="373" r:id="rId10"/>
    <p:sldId id="374" r:id="rId11"/>
    <p:sldId id="305" r:id="rId12"/>
    <p:sldId id="375" r:id="rId13"/>
    <p:sldId id="377" r:id="rId14"/>
    <p:sldId id="376" r:id="rId15"/>
    <p:sldId id="349" r:id="rId16"/>
    <p:sldId id="378" r:id="rId17"/>
    <p:sldId id="363" r:id="rId18"/>
    <p:sldId id="267" r:id="rId19"/>
    <p:sldId id="258" r:id="rId20"/>
  </p:sldIdLst>
  <p:sldSz cx="9144000" cy="6858000" type="screen4x3"/>
  <p:notesSz cx="6797675" cy="9928225"/>
  <p:defaultTextStyle>
    <a:defPPr>
      <a:defRPr lang="ru-RU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800000"/>
    <a:srgbClr val="000066"/>
    <a:srgbClr val="0099FF"/>
    <a:srgbClr val="FF3300"/>
    <a:srgbClr val="008000"/>
    <a:srgbClr val="00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6" autoAdjust="0"/>
    <p:restoredTop sz="99361" autoAdjust="0"/>
  </p:normalViewPr>
  <p:slideViewPr>
    <p:cSldViewPr snapToObjects="1">
      <p:cViewPr>
        <p:scale>
          <a:sx n="75" d="100"/>
          <a:sy n="75" d="100"/>
        </p:scale>
        <p:origin x="3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22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8" d="100"/>
          <a:sy n="48" d="100"/>
        </p:scale>
        <p:origin x="-276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 бюджета Минераловодского городского округа Ставропольского края, поступивших в  2017 году.</a:t>
            </a:r>
          </a:p>
        </c:rich>
      </c:tx>
      <c:layout/>
      <c:overlay val="0"/>
    </c:title>
    <c:autoTitleDeleted val="0"/>
    <c:view3D>
      <c:rotX val="6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283479960899316"/>
          <c:w val="1"/>
          <c:h val="0.877165200391006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Минераловодского городского округа Ставропольского края, поступивших в  2017 году.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8884951881014875E-2"/>
                  <c:y val="0.102276306370794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1.8218175853018374E-2"/>
                  <c:y val="2.1898692282233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6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0.20369999999999999</c:v>
                </c:pt>
                <c:pt idx="1">
                  <c:v>6.1499999999999999E-2</c:v>
                </c:pt>
                <c:pt idx="2">
                  <c:v>0.73480000000000001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Минераловодского городского округа Ставропольского края, поступивших в 2017 году.</a:t>
            </a:r>
          </a:p>
        </c:rich>
      </c:tx>
      <c:layout>
        <c:manualLayout>
          <c:xMode val="edge"/>
          <c:yMode val="edge"/>
          <c:x val="0.1503465086666147"/>
          <c:y val="1.1095700416088766E-2"/>
        </c:manualLayout>
      </c:layout>
      <c:overlay val="0"/>
    </c:title>
    <c:autoTitleDeleted val="0"/>
    <c:view3D>
      <c:rotX val="7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536238663236403E-2"/>
          <c:y val="0.12286172966243297"/>
          <c:w val="0.60174922689119303"/>
          <c:h val="0.842949679833710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Структура доходов бюджета Минераловодского городского округа Ставропольского края, поступивших в 2017 году.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4.0231282970816767E-2"/>
                  <c:y val="-6.47498188939974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11016397702762402"/>
                  <c:y val="-2.46921561989217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9.9009900990099112E-2"/>
                  <c:y val="-5.54785020804438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.12074727787739403"/>
                  <c:y val="-5.75933833513529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0.11853631662378845"/>
                  <c:y val="-7.21497191491840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0.13417603492632729"/>
                  <c:y val="-7.867171943312843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13049744029521063"/>
                  <c:y val="5.16235470566179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7.680621605467633E-2"/>
                  <c:y val="0.129153224778941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0"/>
              <c:layout>
                <c:manualLayout>
                  <c:x val="-8.3312803721317021E-3"/>
                  <c:y val="0.206798664730015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Аренда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</c:v>
                </c:pt>
                <c:pt idx="8">
                  <c:v>Доходы от продажи имущества</c:v>
                </c:pt>
                <c:pt idx="9">
                  <c:v>Административные платежи и сборы</c:v>
                </c:pt>
                <c:pt idx="10">
                  <c:v>Штрафы</c:v>
                </c:pt>
                <c:pt idx="11">
                  <c:v>Безвозмездные поступления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0.10929999999999999</c:v>
                </c:pt>
                <c:pt idx="1">
                  <c:v>1.21E-2</c:v>
                </c:pt>
                <c:pt idx="2">
                  <c:v>2.1899999999999999E-2</c:v>
                </c:pt>
                <c:pt idx="3">
                  <c:v>5.4899999999999997E-2</c:v>
                </c:pt>
                <c:pt idx="4">
                  <c:v>5.4999999999999997E-3</c:v>
                </c:pt>
                <c:pt idx="5">
                  <c:v>3.7400000000000003E-2</c:v>
                </c:pt>
                <c:pt idx="6">
                  <c:v>8.9999999999999998E-4</c:v>
                </c:pt>
                <c:pt idx="7">
                  <c:v>1.2800000000000001E-2</c:v>
                </c:pt>
                <c:pt idx="8">
                  <c:v>6.3E-3</c:v>
                </c:pt>
                <c:pt idx="9">
                  <c:v>1.1999999999999999E-3</c:v>
                </c:pt>
                <c:pt idx="10">
                  <c:v>2.8999999999999998E-3</c:v>
                </c:pt>
                <c:pt idx="11">
                  <c:v>0.73480000000000001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доходов, поступивших в бюджет Минераловодского городского округа Ставропольского края в  2017 году.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доходов, поступивших в бюджет Минераловодского городского округа Ставропольского края в  2017 году.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0.53669999999999995</c:v>
                </c:pt>
                <c:pt idx="1">
                  <c:v>5.9400000000000001E-2</c:v>
                </c:pt>
                <c:pt idx="2">
                  <c:v>0.1075</c:v>
                </c:pt>
                <c:pt idx="3">
                  <c:v>0.26960000000000001</c:v>
                </c:pt>
                <c:pt idx="4">
                  <c:v>2.6800000000000001E-2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доходов, поступивших в бюджет Минераловодского городского округа Ставропольского края в  2017 году.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неналоговых доходов, поступивших в бюджет Минераловодского городского округа Ставропольского края в  2017 году.</c:v>
                </c:pt>
              </c:strCache>
            </c:strRef>
          </c:tx>
          <c:dLbls>
            <c:dLbl>
              <c:idx val="1"/>
              <c:layout>
                <c:manualLayout>
                  <c:x val="5.0932095026583277E-4"/>
                  <c:y val="4.13870014499935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5.0323548018036207E-2"/>
                  <c:y val="-6.46926619202539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1.2684837472239047E-2"/>
                  <c:y val="-3.35843274081757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4.3589259034928329E-2"/>
                  <c:y val="-2.8177817593160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Доходы от аренды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имущества</c:v>
                </c:pt>
                <c:pt idx="4">
                  <c:v>Административные платежи и сборы</c:v>
                </c:pt>
                <c:pt idx="5">
                  <c:v>Штрафы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0.6079</c:v>
                </c:pt>
                <c:pt idx="1">
                  <c:v>1.47E-2</c:v>
                </c:pt>
                <c:pt idx="2">
                  <c:v>0.20860000000000001</c:v>
                </c:pt>
                <c:pt idx="3">
                  <c:v>0.10290000000000001</c:v>
                </c:pt>
                <c:pt idx="4">
                  <c:v>1.8499999999999999E-2</c:v>
                </c:pt>
                <c:pt idx="5">
                  <c:v>4.7100000000000003E-2</c:v>
                </c:pt>
                <c:pt idx="6">
                  <c:v>2.9999999999999997E-4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от других бюджетов бюджетной системы РФ , поступивших в бюджет Минераловодского городского округа Ставропольского края в 2017 году.</a:t>
            </a:r>
          </a:p>
        </c:rich>
      </c:tx>
      <c:layout>
        <c:manualLayout>
          <c:xMode val="edge"/>
          <c:yMode val="edge"/>
          <c:x val="7.347347735379231E-2"/>
          <c:y val="3.992015968063871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от других бюджетов бюджетной системы РФ , поступивших в бюджет Минераловодского городского округа Ставропольского края в 2017 году.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8.4000000000000005E-2</c:v>
                </c:pt>
                <c:pt idx="1">
                  <c:v>0.19159999999999999</c:v>
                </c:pt>
                <c:pt idx="2">
                  <c:v>0.71960000000000002</c:v>
                </c:pt>
                <c:pt idx="3">
                  <c:v>4.7999999999999996E-3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750000000000001E-2"/>
          <c:y val="0"/>
          <c:w val="0.61772353455818019"/>
          <c:h val="0.9927945848874153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6"/>
              <c:delete val="1"/>
            </c:dLbl>
            <c:dLbl>
              <c:idx val="7"/>
              <c:numFmt formatCode="0.0%" sourceLinked="0"/>
              <c:spPr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/>
                <a:lstStyle/>
                <a:p>
                  <a:pPr>
                    <a:defRPr sz="15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numFmt formatCode="0.0%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5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'Бюджет_5 (2)'!$C$7:$C$16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'Бюджет_5 (2)'!$D$7:$D$16</c:f>
              <c:numCache>
                <c:formatCode>#,##0.00;[Red]\-#,##0.00;0.00</c:formatCode>
                <c:ptCount val="10"/>
                <c:pt idx="0">
                  <c:v>217481213.80000001</c:v>
                </c:pt>
                <c:pt idx="1">
                  <c:v>30435318.300000001</c:v>
                </c:pt>
                <c:pt idx="2">
                  <c:v>147247097</c:v>
                </c:pt>
                <c:pt idx="3">
                  <c:v>137885871.99000001</c:v>
                </c:pt>
                <c:pt idx="4">
                  <c:v>1248036714.6300001</c:v>
                </c:pt>
                <c:pt idx="5">
                  <c:v>99545912.319999993</c:v>
                </c:pt>
                <c:pt idx="6">
                  <c:v>726140</c:v>
                </c:pt>
                <c:pt idx="7">
                  <c:v>679489123.50999999</c:v>
                </c:pt>
                <c:pt idx="8">
                  <c:v>4123293.14</c:v>
                </c:pt>
                <c:pt idx="9">
                  <c:v>5790908.2300000004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95975503062122"/>
          <c:y val="8.6805596668837436E-3"/>
          <c:w val="0.32070691163604548"/>
          <c:h val="0.99131944033311614"/>
        </c:manualLayout>
      </c:layout>
      <c:overlay val="0"/>
      <c:txPr>
        <a:bodyPr/>
        <a:lstStyle/>
        <a:p>
          <a:pPr>
            <a:defRPr sz="1400" b="1" kern="1200" spc="-100" baseline="0">
              <a:solidFill>
                <a:srgbClr val="0000FF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algn="ctr" rotWithShape="0">
        <a:schemeClr val="bg1">
          <a:lumMod val="95000"/>
        </a:schemeClr>
      </a:outerShdw>
    </a:effectLst>
    <a:scene3d>
      <a:camera prst="orthographicFront"/>
      <a:lightRig rig="threePt" dir="t"/>
    </a:scene3d>
    <a:sp3d prstMaterial="metal">
      <a:bevelB prst="relaxedInset"/>
    </a:sp3d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30"/>
      <c:depthPercent val="1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00293186517239"/>
          <c:y val="6.0652689498150079E-2"/>
          <c:w val="0.76101708026339032"/>
          <c:h val="0.4810739019068399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1.8055555555555453E-2"/>
                  <c:y val="7.30486799470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'Бюджет_5 (3)'!$C$7:$C$16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'Бюджет_5 (3)'!$G$7:$G$16</c:f>
              <c:numCache>
                <c:formatCode>#,##0.00;[Red]\-#,##0.00;0.00</c:formatCode>
                <c:ptCount val="10"/>
                <c:pt idx="0">
                  <c:v>217481.2138</c:v>
                </c:pt>
                <c:pt idx="1">
                  <c:v>30435.318299999999</c:v>
                </c:pt>
                <c:pt idx="2">
                  <c:v>147247.09700000001</c:v>
                </c:pt>
                <c:pt idx="3">
                  <c:v>137885.87199000001</c:v>
                </c:pt>
                <c:pt idx="4">
                  <c:v>1248036.7146300001</c:v>
                </c:pt>
                <c:pt idx="5">
                  <c:v>99545.912319999989</c:v>
                </c:pt>
                <c:pt idx="6">
                  <c:v>726.14</c:v>
                </c:pt>
                <c:pt idx="7">
                  <c:v>679489.12350999995</c:v>
                </c:pt>
                <c:pt idx="8">
                  <c:v>4123.2931399999998</c:v>
                </c:pt>
                <c:pt idx="9">
                  <c:v>5790.90823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770624"/>
        <c:axId val="119671616"/>
        <c:axId val="0"/>
      </c:bar3DChart>
      <c:dateAx>
        <c:axId val="11977062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txPr>
          <a:bodyPr/>
          <a:lstStyle/>
          <a:p>
            <a:pPr>
              <a:defRPr sz="1200" b="1">
                <a:solidFill>
                  <a:srgbClr val="000066"/>
                </a:solidFill>
              </a:defRPr>
            </a:pPr>
            <a:endParaRPr lang="ru-RU"/>
          </a:p>
        </c:txPr>
        <c:crossAx val="119671616"/>
        <c:crossesAt val="0"/>
        <c:auto val="0"/>
        <c:lblOffset val="100"/>
        <c:baseTimeUnit val="days"/>
      </c:dateAx>
      <c:valAx>
        <c:axId val="119671616"/>
        <c:scaling>
          <c:orientation val="minMax"/>
          <c:max val="140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.00;[Red]\-#,##0.00;0.00" sourceLinked="1"/>
        <c:majorTickMark val="out"/>
        <c:minorTickMark val="none"/>
        <c:tickLblPos val="nextTo"/>
        <c:crossAx val="119770624"/>
        <c:crossesAt val="1"/>
        <c:crossBetween val="between"/>
        <c:majorUnit val="200000"/>
        <c:minorUnit val="4000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chemeClr val="bg1">
          <a:alpha val="87000"/>
        </a:schemeClr>
      </a:outerShdw>
    </a:effectLst>
    <a:scene3d>
      <a:camera prst="orthographicFront"/>
      <a:lightRig rig="threePt" dir="t"/>
    </a:scene3d>
    <a:sp3d>
      <a:bevelT/>
    </a:sp3d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програм!$C$6:$C$16</c:f>
            </c:numRef>
          </c:val>
        </c:ser>
        <c:ser>
          <c:idx val="1"/>
          <c:order val="1"/>
          <c:explosion val="25"/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програм!$D$6:$D$16</c:f>
            </c:numRef>
          </c:val>
        </c:ser>
        <c:ser>
          <c:idx val="2"/>
          <c:order val="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  <c:explosion val="17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2"/>
              <c:delete val="1"/>
            </c:dLbl>
            <c:dLbl>
              <c:idx val="6"/>
              <c:delete val="1"/>
            </c:dLbl>
            <c:dLbl>
              <c:idx val="8"/>
              <c:layout>
                <c:manualLayout>
                  <c:x val="-1.3888888888888888E-2"/>
                  <c:y val="-7.490636704119861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програм!$E$6:$E$16</c:f>
              <c:numCache>
                <c:formatCode>#,##0.00;[Red]\-#,##0.00;0.00</c:formatCode>
                <c:ptCount val="11"/>
                <c:pt idx="0">
                  <c:v>57262</c:v>
                </c:pt>
                <c:pt idx="1">
                  <c:v>36460</c:v>
                </c:pt>
                <c:pt idx="2">
                  <c:v>5987</c:v>
                </c:pt>
                <c:pt idx="3">
                  <c:v>137263</c:v>
                </c:pt>
                <c:pt idx="4">
                  <c:v>1195568</c:v>
                </c:pt>
                <c:pt idx="5">
                  <c:v>124641</c:v>
                </c:pt>
                <c:pt idx="6">
                  <c:v>10112</c:v>
                </c:pt>
                <c:pt idx="7">
                  <c:v>668817</c:v>
                </c:pt>
                <c:pt idx="8">
                  <c:v>16758</c:v>
                </c:pt>
                <c:pt idx="9">
                  <c:v>13172</c:v>
                </c:pt>
                <c:pt idx="10">
                  <c:v>2710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870691163604544"/>
          <c:y val="2.7180984399421994E-2"/>
          <c:w val="0.3329597550306212"/>
          <c:h val="0.97281901560057804"/>
        </c:manualLayout>
      </c:layout>
      <c:overlay val="0"/>
      <c:txPr>
        <a:bodyPr/>
        <a:lstStyle/>
        <a:p>
          <a:pPr>
            <a:defRPr sz="1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0.13038</cdr:x>
      <cdr:y>0.14859</cdr:y>
    </cdr:from>
    <cdr:to>
      <cdr:x>0.30503</cdr:x>
      <cdr:y>0.43775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626" y="469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fld id="{D260E6EB-021E-4E8B-893E-A26CBAEA9D6F}" type="datetimeFigureOut">
              <a:rPr lang="ru-RU"/>
              <a:pPr/>
              <a:t>18.05.2018</a:t>
            </a:fld>
            <a:endParaRPr lang="ru-RU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fld id="{BA281BB1-98E3-4EF0-A9BE-F200129660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2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81BB1-98E3-4EF0-A9BE-F200129660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8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BB99-427E-42BB-B648-E560A840D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42275"/>
      </p:ext>
    </p:extLst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314A-278F-4281-8908-BB7E77A85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5086"/>
      </p:ext>
    </p:extLst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2D60-DAC3-485A-BBB7-6B49170A8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55658"/>
      </p:ext>
    </p:extLst>
  </p:cSld>
  <p:clrMapOvr>
    <a:masterClrMapping/>
  </p:clrMapOvr>
  <p:transition spd="med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3033-076D-46CA-8E06-4A604D8B0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9128"/>
      </p:ext>
    </p:extLst>
  </p:cSld>
  <p:clrMapOvr>
    <a:masterClrMapping/>
  </p:clrMapOvr>
  <p:transition spd="med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51E8-02AC-4B6D-955A-2126C8EF0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58884"/>
      </p:ext>
    </p:extLst>
  </p:cSld>
  <p:clrMapOvr>
    <a:masterClrMapping/>
  </p:clrMapOvr>
  <p:transition spd="med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AD08-2D6A-4061-86EF-74AE8D59C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4904"/>
      </p:ext>
    </p:extLst>
  </p:cSld>
  <p:clrMapOvr>
    <a:masterClrMapping/>
  </p:clrMapOvr>
  <p:transition spd="med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F598-5AC2-4F7A-A779-221CAA967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80937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6C1E-05AA-42BF-B703-AC74242A3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934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BA98-BC3C-40F1-AAD2-7693C1A1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77548"/>
      </p:ext>
    </p:extLst>
  </p:cSld>
  <p:clrMapOvr>
    <a:masterClrMapping/>
  </p:clrMapOvr>
  <p:transition spd="med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0E18-4C54-4D35-BEE1-3A498813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35512"/>
      </p:ext>
    </p:extLst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F8BF-3542-4FF1-ACC2-F86E5D20E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30891"/>
      </p:ext>
    </p:extLst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80A7-D4AB-4B36-BFF0-1E1F8ABA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70331"/>
      </p:ext>
    </p:extLst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CA54-44D1-4E80-8F6F-93738A271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90018"/>
      </p:ext>
    </p:extLst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7F3E-4460-4301-93E2-013194A5D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122"/>
      </p:ext>
    </p:extLst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9116-7DAD-4AFB-9A4F-02675CBCA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0131"/>
      </p:ext>
    </p:extLst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CB3DD37-23E9-4285-9EBB-4D45EB1C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35" r:id="rId15"/>
  </p:sldLayoutIdLst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fp=4&amp;img_url=http://files.rzn.info/data/image/news/base/2013/03/06/85896.jpg&amp;iorient=&amp;ih=&amp;icolor=&amp;p=4&amp;site=&amp;text=%D1%84%D0%B8%D0%BD%D0%B0%D0%BD%D1%81%D0%BE%D0%B2%D0%B0%D1%8F%20%D0%BF%D0%BE%D0%BC%D0%BE%D1%89%D1%8C%20%D0%B4%D1%80%D1%83%D0%B3%D0%B8%D0%BC%20%D0%B1%D1%8E%D0%B4%D0%B6%D0%B5%D1%82%D0%B0%D0%BC&amp;iw=&amp;wp=&amp;pos=135&amp;recent=&amp;type=&amp;isize=&amp;rpt=simage&amp;itype=&amp;nojs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fp=0&amp;img_url=http://www.foto.smga.ru/album/slides/gorod-mineralnye-vody-foto-991.JPG&amp;iorient=&amp;ih=&amp;icolor=&amp;site=&amp;text=%D1%88%D0%BA%D0%BE%D0%BB%D1%8B%20%D0%BC%D0%B8%D0%BD%D0%B5%D1%80%D0%B0%D0%BB%D1%8C%D0%BD%D1%8B%D1%85%20%D0%B2%D0%BE%D0%B4&amp;iw=&amp;wp=&amp;pos=2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fp=1&amp;img_url=http://www.bishelp.ru/images/4asnii_gek.jpg&amp;iorient=&amp;ih=&amp;icolor=&amp;p=1&amp;site=&amp;text=%D0%BE%D0%BF%D0%BB%D0%B0%D1%82%D0%B0%20%D0%BA%D0%BE%D0%BC%D0%BC%D1%83%D0%BD%D0%B0%D0%BB%D1%8C%D0%BD%D1%8B%D1%85%20%D1%83%D1%81%D0%BB%D1%83%D0%B3&amp;iw=&amp;wp=&amp;pos=56&amp;recent=&amp;type=&amp;isize=&amp;rpt=simage&amp;itype=&amp;nojs=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fp=0&amp;img_url=http://mirsovetov.ru/images/956/1.jpg&amp;iorient=&amp;ih=&amp;icolor=&amp;site=&amp;text=%D0%BE%D0%BF%D0%BB%D0%B0%D1%82%D0%B0%20%D1%82%D1%80%D1%83%D0%B4%D0%B0&amp;iw=&amp;wp=&amp;pos=0&amp;recent=&amp;type=&amp;isize=&amp;rpt=simage&amp;itype=&amp;nojs=1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3" name="Picture 57" descr="iCA0SEPSC"/>
          <p:cNvPicPr>
            <a:picLocks noChangeAspect="1" noChangeArrowheads="1"/>
          </p:cNvPicPr>
          <p:nvPr/>
        </p:nvPicPr>
        <p:blipFill>
          <a:blip r:embed="rId2">
            <a:lum bright="-10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1" y="0"/>
            <a:ext cx="2311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2" name="Picture 56" descr="iCANZEJI0"/>
          <p:cNvPicPr>
            <a:picLocks noChangeAspect="1" noChangeArrowheads="1"/>
          </p:cNvPicPr>
          <p:nvPr/>
        </p:nvPicPr>
        <p:blipFill>
          <a:blip r:embed="rId3">
            <a:lum bright="-12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864100"/>
            <a:ext cx="23114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0" name="Picture 54" descr="мемориал"/>
          <p:cNvPicPr>
            <a:picLocks noChangeAspect="1" noChangeArrowheads="1"/>
          </p:cNvPicPr>
          <p:nvPr/>
        </p:nvPicPr>
        <p:blipFill>
          <a:blip r:embed="rId4">
            <a:lum bright="2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64100"/>
            <a:ext cx="2209798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1" name="Picture 55" descr="iCA8UG77C"/>
          <p:cNvPicPr>
            <a:picLocks noChangeAspect="1" noChangeArrowheads="1"/>
          </p:cNvPicPr>
          <p:nvPr/>
        </p:nvPicPr>
        <p:blipFill>
          <a:blip r:embed="rId5">
            <a:lum bright="-20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4100"/>
            <a:ext cx="1981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9" name="Picture 53" descr="1 пути"/>
          <p:cNvPicPr>
            <a:picLocks noChangeAspect="1" noChangeArrowheads="1"/>
          </p:cNvPicPr>
          <p:nvPr/>
        </p:nvPicPr>
        <p:blipFill>
          <a:blip r:embed="rId6">
            <a:lum bright="-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81201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8" name="Picture 52" descr="iCA0MUSFJ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"/>
            <a:ext cx="2209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5" name="Picture 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2206439"/>
            <a:ext cx="2209799" cy="1908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386" name="Picture 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57400"/>
            <a:ext cx="1981201" cy="205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828800"/>
            <a:ext cx="4952999" cy="30353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marL="0" indent="0" algn="ctr"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МИНЕРАЛОВОДСКОГО ГОРОДСКОГО ОКРУГА ЗА 2017 ГОД</a:t>
            </a:r>
            <a:endParaRPr lang="ru-RU" sz="33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5797439"/>
              </p:ext>
            </p:extLst>
          </p:nvPr>
        </p:nvGraphicFramePr>
        <p:xfrm>
          <a:off x="-71437" y="247650"/>
          <a:ext cx="9286875" cy="636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24967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i3OPXCXK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95400"/>
            <a:ext cx="9144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                                               план                            исполнение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FF00"/>
                </a:solidFill>
              </a:rPr>
              <a:t> Д</a:t>
            </a:r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оходы -           2 701 743,9        2 459 843,3       </a:t>
            </a:r>
            <a:r>
              <a:rPr lang="ru-RU" sz="25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91,05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–        2 744 519,3         2 570 761,6      </a:t>
            </a:r>
            <a:r>
              <a:rPr lang="ru-RU" sz="25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93,67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i="1" dirty="0" smtClean="0">
              <a:solidFill>
                <a:srgbClr val="333399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Дефицит (-);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Профицит (+)  – 42 775,4          -110 918,3           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Источниками покрытия дефицита бюджета являются остатки и муниципальные заимствования</a:t>
            </a:r>
          </a:p>
          <a:p>
            <a:pPr algn="ctr" eaLnBrk="1" hangingPunct="1">
              <a:buFontTx/>
              <a:buNone/>
            </a:pPr>
            <a:endParaRPr lang="ru-RU" sz="2000" b="1" i="1" dirty="0" smtClean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  <a:p>
            <a:pPr algn="ctr" fontAlgn="b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 	</a:t>
            </a: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000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endParaRPr lang="ru-RU" sz="3600" dirty="0" smtClean="0">
              <a:effectLst/>
            </a:endParaRPr>
          </a:p>
        </p:txBody>
      </p:sp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723313" cy="1371600"/>
          </a:xfrm>
        </p:spPr>
        <p:txBody>
          <a:bodyPr/>
          <a:lstStyle/>
          <a:p>
            <a:pPr eaLnBrk="1" hangingPunct="1"/>
            <a: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b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Минераловодского городского округа за 2017 год</a:t>
            </a:r>
            <a:b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8" y="-321205"/>
            <a:ext cx="9177867" cy="719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30254"/>
              </p:ext>
            </p:extLst>
          </p:nvPr>
        </p:nvGraphicFramePr>
        <p:xfrm>
          <a:off x="-1" y="1082675"/>
          <a:ext cx="9143999" cy="579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1763419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9201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Исполнение расходов местного бюджета в разрезе разделов подразделов кодов бюджетной классификации расходов бюджетов за 2017 год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07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9201"/>
            <a:ext cx="8229600" cy="580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4" y="2199745"/>
            <a:ext cx="600256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064845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66"/>
                </a:solidFill>
              </a:rPr>
              <a:t>Исполнение бюджета Минераловодского городского округа за 2017 год</a:t>
            </a:r>
            <a:endParaRPr lang="ru-RU" sz="2400" dirty="0">
              <a:solidFill>
                <a:srgbClr val="000066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475880"/>
              </p:ext>
            </p:extLst>
          </p:nvPr>
        </p:nvGraphicFramePr>
        <p:xfrm>
          <a:off x="0" y="1642300"/>
          <a:ext cx="9144000" cy="521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181192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152400"/>
            <a:ext cx="8308975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1" i="1" smtClean="0">
                <a:solidFill>
                  <a:srgbClr val="0000FF"/>
                </a:solidFill>
                <a:effectLst/>
              </a:rPr>
              <a:t>Перечень муниципальных программ</a:t>
            </a:r>
            <a:r>
              <a:rPr lang="ru-RU" sz="4000" smtClean="0">
                <a:effectLst/>
              </a:rPr>
              <a:t> </a:t>
            </a: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9850" y="838200"/>
            <a:ext cx="854075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i="1" smtClean="0">
                <a:solidFill>
                  <a:srgbClr val="0000FF"/>
                </a:solidFill>
                <a:effectLst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b="1" i="1" smtClean="0">
              <a:solidFill>
                <a:srgbClr val="0000FF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i="1" smtClean="0">
                <a:solidFill>
                  <a:srgbClr val="0000FF"/>
                </a:solidFill>
                <a:effectLst/>
              </a:rPr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i="1" smtClean="0">
                <a:effectLst/>
              </a:rPr>
              <a:t>     </a:t>
            </a:r>
            <a:r>
              <a:rPr lang="ru-RU" sz="1600" b="1" i="1" smtClean="0">
                <a:effectLst/>
              </a:rPr>
              <a:t>«Совершенствование организации деятельности органов местного самоуправления»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>
                <a:effectLst/>
              </a:rPr>
              <a:t>     «Управление финансами»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>
                <a:effectLst/>
              </a:rPr>
              <a:t>     «Обеспечение безопасности»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>
                <a:effectLst/>
              </a:rPr>
              <a:t>     «Развитие транспортной системы и обеспечение   безопасности дорожного движения»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>
                <a:effectLst/>
              </a:rPr>
              <a:t>     «Развитие жилищно-коммунального хозяйства»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>
                <a:effectLst/>
              </a:rPr>
              <a:t>     «Развитие образования»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>
                <a:effectLst/>
              </a:rPr>
              <a:t>     «Развитие культуры»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>
                <a:effectLst/>
              </a:rPr>
              <a:t>     "Развитие экономики»</a:t>
            </a:r>
            <a:br>
              <a:rPr lang="ru-RU" sz="1600" b="1" i="1" smtClean="0">
                <a:effectLst/>
              </a:rPr>
            </a:br>
            <a:r>
              <a:rPr lang="ru-RU" sz="1600" b="1" i="1" smtClean="0">
                <a:effectLst/>
              </a:rPr>
              <a:t>«Социальная политика»</a:t>
            </a:r>
            <a:br>
              <a:rPr lang="ru-RU" sz="1600" b="1" i="1" smtClean="0">
                <a:effectLst/>
              </a:rPr>
            </a:br>
            <a:r>
              <a:rPr lang="ru-RU" sz="1600" b="1" i="1" smtClean="0">
                <a:effectLst/>
              </a:rPr>
              <a:t>«Развитие физической культуры и спорта»</a:t>
            </a:r>
            <a:br>
              <a:rPr lang="ru-RU" sz="1600" b="1" i="1" smtClean="0">
                <a:effectLst/>
              </a:rPr>
            </a:br>
            <a:r>
              <a:rPr lang="ru-RU" sz="1600" b="1" i="1" smtClean="0">
                <a:effectLst/>
              </a:rPr>
              <a:t>«Развитие молодежной политики“</a:t>
            </a:r>
            <a:r>
              <a:rPr lang="en-US" sz="1600" b="1" i="1" smtClean="0">
                <a:effectLst/>
              </a:rPr>
              <a:t/>
            </a:r>
            <a:br>
              <a:rPr lang="en-US" sz="1600" b="1" i="1" smtClean="0">
                <a:effectLst/>
              </a:rPr>
            </a:br>
            <a:r>
              <a:rPr lang="ru-RU" sz="1600" b="1" i="1" smtClean="0">
                <a:effectLst/>
              </a:rPr>
              <a:t>«Экология и охрана окружающей среды»</a:t>
            </a:r>
            <a:br>
              <a:rPr lang="ru-RU" sz="1600" b="1" i="1" smtClean="0">
                <a:effectLst/>
              </a:rPr>
            </a:br>
            <a:r>
              <a:rPr lang="ru-RU" sz="1600" b="1" i="1" smtClean="0">
                <a:effectLst/>
              </a:rPr>
              <a:t>«Энергосбережение и повышение энергетической эффективности»</a:t>
            </a:r>
            <a:br>
              <a:rPr lang="ru-RU" sz="1600" b="1" i="1" smtClean="0">
                <a:effectLst/>
              </a:rPr>
            </a:br>
            <a:r>
              <a:rPr lang="ru-RU" sz="1600" b="1" i="1" smtClean="0">
                <a:effectLst/>
              </a:rPr>
              <a:t>«Развитие градостроительства, строительства и архитектуры»</a:t>
            </a:r>
            <a:br>
              <a:rPr lang="ru-RU" sz="1600" b="1" i="1" smtClean="0">
                <a:effectLst/>
              </a:rPr>
            </a:br>
            <a:r>
              <a:rPr lang="ru-RU" sz="1600" b="1" i="1" smtClean="0">
                <a:effectLst/>
              </a:rPr>
              <a:t>«Развитие сельского хозяйства в Минераловодском городском округе»</a:t>
            </a:r>
            <a:br>
              <a:rPr lang="ru-RU" sz="1600" b="1" i="1" smtClean="0">
                <a:effectLst/>
              </a:rPr>
            </a:br>
            <a:r>
              <a:rPr lang="ru-RU" sz="1600" b="1" i="1" smtClean="0">
                <a:effectLst/>
              </a:rPr>
              <a:t>«Управление имуществом»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>
                <a:effectLst/>
              </a:rPr>
              <a:t>      «Обеспечение жильем молодых семей»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i="1" smtClean="0">
              <a:effectLst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762000"/>
          </a:xfrm>
        </p:spPr>
        <p:txBody>
          <a:bodyPr/>
          <a:lstStyle/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Реализация муниципальных программ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65201"/>
            <a:ext cx="6172200" cy="571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96618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73" name="Picture 13" descr="ekonom-stran-mira"/>
          <p:cNvPicPr>
            <a:picLocks noChangeAspect="1" noChangeArrowheads="1"/>
          </p:cNvPicPr>
          <p:nvPr/>
        </p:nvPicPr>
        <p:blipFill>
          <a:blip r:embed="rId2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70" name="Rectangle 10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8122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Реализация программных мероприятий</a:t>
            </a:r>
          </a:p>
        </p:txBody>
      </p:sp>
      <p:sp>
        <p:nvSpPr>
          <p:cNvPr id="578569" name="Rectangle 9"/>
          <p:cNvSpPr>
            <a:spLocks noGrp="1" noRot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</p:txBody>
      </p:sp>
      <p:sp>
        <p:nvSpPr>
          <p:cNvPr id="578571" name="Rectangle 11"/>
          <p:cNvSpPr>
            <a:spLocks noChangeArrowheads="1"/>
          </p:cNvSpPr>
          <p:nvPr/>
        </p:nvSpPr>
        <p:spPr bwMode="auto">
          <a:xfrm>
            <a:off x="0" y="3632200"/>
            <a:ext cx="13468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474938"/>
              </p:ext>
            </p:extLst>
          </p:nvPr>
        </p:nvGraphicFramePr>
        <p:xfrm>
          <a:off x="0" y="1771650"/>
          <a:ext cx="914400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11661775" cy="1325563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ДОРОЖНЫЙ ФОНД МИНЕРАЛОВОДСКОГО ГОРОДСКОГО ОКРУГА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исполнение за 2017 год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12191999" cy="404177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план,                      факт,                    %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тыс.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руб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тыс.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руб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исполнения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    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</a:t>
            </a:r>
            <a:r>
              <a:rPr lang="ru-RU" sz="3600" b="1" i="1" dirty="0" smtClean="0">
                <a:solidFill>
                  <a:srgbClr val="00FF00"/>
                </a:solidFill>
                <a:latin typeface="Times New Roman" pitchFamily="18" charset="0"/>
              </a:rPr>
              <a:t>220 004,7          136 760,8        62,2              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SDC12093"/>
          <p:cNvPicPr>
            <a:picLocks noChangeAspect="1" noChangeArrowheads="1"/>
          </p:cNvPicPr>
          <p:nvPr/>
        </p:nvPicPr>
        <p:blipFill>
          <a:blip r:embed="rId2">
            <a:lum bright="1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76200"/>
            <a:ext cx="914400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57774"/>
            <a:ext cx="92964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Clr>
                <a:srgbClr val="CCECFF"/>
              </a:buClr>
            </a:pPr>
            <a:r>
              <a:rPr lang="ru-RU" sz="2800" kern="0" dirty="0" smtClean="0">
                <a:solidFill>
                  <a:srgbClr val="F3F3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Финансовое управление администрации</a:t>
            </a:r>
          </a:p>
          <a:p>
            <a:pPr marL="342900" lvl="0" indent="-342900" eaLnBrk="0" hangingPunct="0">
              <a:buClr>
                <a:srgbClr val="CCECFF"/>
              </a:buClr>
            </a:pPr>
            <a:r>
              <a:rPr lang="ru-RU" sz="2800" kern="0" dirty="0" smtClean="0">
                <a:solidFill>
                  <a:srgbClr val="F3F3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Минераловодского городского округа</a:t>
            </a:r>
          </a:p>
          <a:p>
            <a:pPr marL="342900" lvl="0" indent="-342900" eaLnBrk="0" hangingPunct="0">
              <a:buClr>
                <a:srgbClr val="CCECFF"/>
              </a:buClr>
            </a:pP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4617" y="171450"/>
            <a:ext cx="4859383" cy="668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ru-RU" sz="18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5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5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264.4. </a:t>
            </a:r>
            <a:endParaRPr lang="ru-RU" sz="25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годового отчета об исполнении 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</a:p>
          <a:p>
            <a:pPr>
              <a:lnSpc>
                <a:spcPct val="80000"/>
              </a:lnSpc>
              <a:buNone/>
            </a:pPr>
            <a:endParaRPr lang="ru-RU" sz="1800" b="1" dirty="0"/>
          </a:p>
          <a:p>
            <a:pPr algn="ctr">
              <a:lnSpc>
                <a:spcPct val="8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Местная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администрация представляет отчет об исполнении местного бюджета для подготовки заключения на него </a:t>
            </a:r>
            <a:r>
              <a:rPr lang="ru-RU" sz="2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позднее 1 апреля текущего года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. Подготовка заключения на годовой отчет об исполнении местного бюджета проводится в срок, не превышающий один месяц.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 smtClean="0">
              <a:effectLst/>
            </a:endParaRPr>
          </a:p>
        </p:txBody>
      </p:sp>
      <p:pic>
        <p:nvPicPr>
          <p:cNvPr id="276485" name="Picture 5" descr="C:\Users\Dohod1\Desktop\1021840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 dirty="0" smtClean="0">
                <a:solidFill>
                  <a:srgbClr val="0000FF"/>
                </a:solidFill>
                <a:effectLst/>
              </a:rPr>
              <a:t>Основные направления бюджетной политики</a:t>
            </a:r>
            <a:r>
              <a:rPr lang="ru-RU" sz="2400" b="1" i="1" dirty="0" smtClean="0">
                <a:solidFill>
                  <a:srgbClr val="0000FF"/>
                </a:solidFill>
                <a:effectLst/>
              </a:rPr>
              <a:t> Минераловодского городского округа на 2017 год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484313"/>
            <a:ext cx="8720138" cy="472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FF00"/>
                </a:solidFill>
                <a:effectLst/>
                <a:latin typeface="Bookman Old Style" pitchFamily="18" charset="0"/>
              </a:rPr>
              <a:t> Обеспечение долгосрочной сбалансированности и финансовой устойчивости местного бюджета.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00FF"/>
                </a:solidFill>
                <a:effectLst/>
                <a:latin typeface="Bookman Old Style" pitchFamily="18" charset="0"/>
              </a:rPr>
              <a:t>Оптимизация бюджетных расходов с одновременным определением  их приоритетности и повышения эффективности финансовых ресурсов.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Обеспечение прозрачности и открытости муниципальных             финансов.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4033820"/>
            <a:ext cx="9144000" cy="2209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/>
            <a:r>
              <a:rPr lang="ru-RU" sz="2000" b="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Основными задачами бюджетной политики</a:t>
            </a:r>
            <a:r>
              <a:rPr lang="ru-RU" sz="20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являются:</a:t>
            </a:r>
          </a:p>
          <a:p>
            <a:pPr indent="342900" algn="l"/>
            <a:endParaRPr lang="ru-RU" sz="16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программно-целевых методов бюджетного планирования; 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и результативности использования     имеющихся инструментов программно-целевого управления;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повышения качества оказания муниципальных услуг (работ);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использования бюджетных средств;                              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исполнение в полном объеме публичных обязательств переда населением</a:t>
            </a:r>
            <a:r>
              <a:rPr lang="ru-RU" sz="1600" b="0" dirty="0">
                <a:solidFill>
                  <a:srgbClr val="00FF00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 descr="i?id=95115298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03825"/>
            <a:ext cx="2057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i?id=143963158-2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143000"/>
          </a:xfrm>
        </p:spPr>
        <p:txBody>
          <a:bodyPr/>
          <a:lstStyle/>
          <a:p>
            <a:pPr eaLnBrk="1" hangingPunct="1"/>
            <a:r>
              <a:rPr lang="ru-RU" sz="2500" b="1" i="1" dirty="0" smtClean="0">
                <a:solidFill>
                  <a:srgbClr val="0000FF"/>
                </a:solidFill>
              </a:rPr>
              <a:t>Приоритетными расходами местного бюджета являются :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90600"/>
            <a:ext cx="8540750" cy="4343400"/>
          </a:xfrm>
        </p:spPr>
        <p:txBody>
          <a:bodyPr/>
          <a:lstStyle/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труда и начисления на выплаты по оплате труда;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коммунальные услуги;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связи;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уплата налогов, сборов и других обязательных платежей;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и погашение муниципального долга;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питания;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</a:p>
          <a:p>
            <a:pPr marL="0" indent="0">
              <a:buClr>
                <a:srgbClr val="FF3300"/>
              </a:buClr>
              <a:buNone/>
            </a:pPr>
            <a:endParaRPr lang="ru-RU" sz="28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i?id=592552895-5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i?id=185560087-2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03825"/>
            <a:ext cx="23622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5324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222490"/>
              </p:ext>
            </p:extLst>
          </p:nvPr>
        </p:nvGraphicFramePr>
        <p:xfrm>
          <a:off x="0" y="180975"/>
          <a:ext cx="9144000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0420995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31084420"/>
              </p:ext>
            </p:extLst>
          </p:nvPr>
        </p:nvGraphicFramePr>
        <p:xfrm>
          <a:off x="-238125" y="-4762"/>
          <a:ext cx="9620250" cy="686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762778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20840192"/>
              </p:ext>
            </p:extLst>
          </p:nvPr>
        </p:nvGraphicFramePr>
        <p:xfrm>
          <a:off x="-71437" y="76200"/>
          <a:ext cx="9286875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043243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4621064"/>
              </p:ext>
            </p:extLst>
          </p:nvPr>
        </p:nvGraphicFramePr>
        <p:xfrm>
          <a:off x="-71437" y="23812"/>
          <a:ext cx="9286875" cy="681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79892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7">
      <a:dk1>
        <a:srgbClr val="4F4F77"/>
      </a:dk1>
      <a:lt1>
        <a:srgbClr val="FFFFFF"/>
      </a:lt1>
      <a:dk2>
        <a:srgbClr val="7979A5"/>
      </a:dk2>
      <a:lt2>
        <a:srgbClr val="F3F3FF"/>
      </a:lt2>
      <a:accent1>
        <a:srgbClr val="5D5D8B"/>
      </a:accent1>
      <a:accent2>
        <a:srgbClr val="66CCFF"/>
      </a:accent2>
      <a:accent3>
        <a:srgbClr val="BEBECF"/>
      </a:accent3>
      <a:accent4>
        <a:srgbClr val="DADADA"/>
      </a:accent4>
      <a:accent5>
        <a:srgbClr val="B6B6C4"/>
      </a:accent5>
      <a:accent6>
        <a:srgbClr val="5CB9E7"/>
      </a:accent6>
      <a:hlink>
        <a:srgbClr val="CCECFF"/>
      </a:hlink>
      <a:folHlink>
        <a:srgbClr val="FFFFC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6567</TotalTime>
  <Words>496</Words>
  <Application>Microsoft Office PowerPoint</Application>
  <PresentationFormat>Экран (4:3)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Облака</vt:lpstr>
      <vt:lpstr>Презентация PowerPoint</vt:lpstr>
      <vt:lpstr>Презентация PowerPoint</vt:lpstr>
      <vt:lpstr>Основные направления бюджетной политики Минераловодского городского округа на 2017 год</vt:lpstr>
      <vt:lpstr>Приоритетными расходами местного бюджета являются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 Минераловодского городского округа за 2017 год </vt:lpstr>
      <vt:lpstr>Презентация PowerPoint</vt:lpstr>
      <vt:lpstr>Исполнение расходов местного бюджета в разрезе разделов подразделов кодов бюджетной классификации расходов бюджетов за 2017 год</vt:lpstr>
      <vt:lpstr>Исполнение бюджета Минераловодского городского округа за 2017 год</vt:lpstr>
      <vt:lpstr>Перечень муниципальных программ </vt:lpstr>
      <vt:lpstr>Реализация муниципальных программ</vt:lpstr>
      <vt:lpstr>Реализация программных мероприятий</vt:lpstr>
      <vt:lpstr>ДОРОЖНЫЙ ФОНД МИНЕРАЛОВОДСКОГО ГОРОДСКОГО ОКРУГА исполнение за 2017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Dohod1</dc:creator>
  <cp:lastModifiedBy>Dohod1</cp:lastModifiedBy>
  <cp:revision>562</cp:revision>
  <cp:lastPrinted>1601-01-01T00:00:00Z</cp:lastPrinted>
  <dcterms:created xsi:type="dcterms:W3CDTF">1601-01-01T00:00:00Z</dcterms:created>
  <dcterms:modified xsi:type="dcterms:W3CDTF">2018-05-18T06:57:47Z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